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1" r:id="rId4"/>
  </p:sldMasterIdLst>
  <p:notesMasterIdLst>
    <p:notesMasterId r:id="rId81"/>
  </p:notesMasterIdLst>
  <p:handoutMasterIdLst>
    <p:handoutMasterId r:id="rId82"/>
  </p:handoutMasterIdLst>
  <p:sldIdLst>
    <p:sldId id="330" r:id="rId5"/>
    <p:sldId id="287" r:id="rId6"/>
    <p:sldId id="289" r:id="rId7"/>
    <p:sldId id="288" r:id="rId8"/>
    <p:sldId id="291" r:id="rId9"/>
    <p:sldId id="292" r:id="rId10"/>
    <p:sldId id="293" r:id="rId11"/>
    <p:sldId id="329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5" r:id="rId24"/>
    <p:sldId id="306" r:id="rId25"/>
    <p:sldId id="307" r:id="rId26"/>
    <p:sldId id="308" r:id="rId27"/>
    <p:sldId id="309" r:id="rId28"/>
    <p:sldId id="310" r:id="rId29"/>
    <p:sldId id="311" r:id="rId30"/>
    <p:sldId id="312" r:id="rId31"/>
    <p:sldId id="313" r:id="rId32"/>
    <p:sldId id="314" r:id="rId33"/>
    <p:sldId id="315" r:id="rId34"/>
    <p:sldId id="316" r:id="rId35"/>
    <p:sldId id="317" r:id="rId36"/>
    <p:sldId id="318" r:id="rId37"/>
    <p:sldId id="355" r:id="rId38"/>
    <p:sldId id="320" r:id="rId39"/>
    <p:sldId id="322" r:id="rId40"/>
    <p:sldId id="323" r:id="rId41"/>
    <p:sldId id="324" r:id="rId42"/>
    <p:sldId id="331" r:id="rId43"/>
    <p:sldId id="332" r:id="rId44"/>
    <p:sldId id="333" r:id="rId45"/>
    <p:sldId id="334" r:id="rId46"/>
    <p:sldId id="335" r:id="rId47"/>
    <p:sldId id="336" r:id="rId48"/>
    <p:sldId id="337" r:id="rId49"/>
    <p:sldId id="338" r:id="rId50"/>
    <p:sldId id="340" r:id="rId51"/>
    <p:sldId id="341" r:id="rId52"/>
    <p:sldId id="342" r:id="rId53"/>
    <p:sldId id="343" r:id="rId54"/>
    <p:sldId id="344" r:id="rId55"/>
    <p:sldId id="345" r:id="rId56"/>
    <p:sldId id="346" r:id="rId57"/>
    <p:sldId id="347" r:id="rId58"/>
    <p:sldId id="348" r:id="rId59"/>
    <p:sldId id="349" r:id="rId60"/>
    <p:sldId id="350" r:id="rId61"/>
    <p:sldId id="351" r:id="rId62"/>
    <p:sldId id="352" r:id="rId63"/>
    <p:sldId id="353" r:id="rId64"/>
    <p:sldId id="354" r:id="rId65"/>
    <p:sldId id="319" r:id="rId66"/>
    <p:sldId id="356" r:id="rId67"/>
    <p:sldId id="357" r:id="rId68"/>
    <p:sldId id="358" r:id="rId69"/>
    <p:sldId id="359" r:id="rId70"/>
    <p:sldId id="360" r:id="rId71"/>
    <p:sldId id="361" r:id="rId72"/>
    <p:sldId id="362" r:id="rId73"/>
    <p:sldId id="363" r:id="rId74"/>
    <p:sldId id="364" r:id="rId75"/>
    <p:sldId id="365" r:id="rId76"/>
    <p:sldId id="366" r:id="rId77"/>
    <p:sldId id="367" r:id="rId78"/>
    <p:sldId id="368" r:id="rId79"/>
    <p:sldId id="369" r:id="rId80"/>
  </p:sldIdLst>
  <p:sldSz cx="13442950" cy="7561263"/>
  <p:notesSz cx="6858000" cy="9144000"/>
  <p:defaultTextStyle>
    <a:defPPr>
      <a:defRPr lang="es-ES"/>
    </a:defPPr>
    <a:lvl1pPr marL="0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42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A5DF"/>
    <a:srgbClr val="FFFFFF"/>
    <a:srgbClr val="76D1F6"/>
    <a:srgbClr val="2EAEB7"/>
    <a:srgbClr val="ED810C"/>
    <a:srgbClr val="EBEBEB"/>
    <a:srgbClr val="C28202"/>
    <a:srgbClr val="5FA504"/>
    <a:srgbClr val="4AAC33"/>
    <a:srgbClr val="BAD8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38" autoAdjust="0"/>
  </p:normalViewPr>
  <p:slideViewPr>
    <p:cSldViewPr>
      <p:cViewPr varScale="1">
        <p:scale>
          <a:sx n="75" d="100"/>
          <a:sy n="75" d="100"/>
        </p:scale>
        <p:origin x="590" y="58"/>
      </p:cViewPr>
      <p:guideLst>
        <p:guide orient="horz" pos="2382"/>
        <p:guide pos="42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9" d="100"/>
          <a:sy n="69" d="100"/>
        </p:scale>
        <p:origin x="-3306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viewProps" Target="view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notesMaster" Target="notesMasters/notesMaster1.xml"/><Relationship Id="rId86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61" Type="http://schemas.openxmlformats.org/officeDocument/2006/relationships/slide" Target="slides/slide57.xml"/><Relationship Id="rId8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0A3707-6469-4BDB-90CE-F9370BC600B5}" type="datetimeFigureOut">
              <a:rPr lang="es-ES" smtClean="0"/>
              <a:pPr/>
              <a:t>15/06/2018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6F335-D133-427E-879C-FABFFA6F143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549419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jpg>
</file>

<file path=ppt/media/image16.jpeg>
</file>

<file path=ppt/media/image17.png>
</file>

<file path=ppt/media/image18.png>
</file>

<file path=ppt/media/image19.jpeg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g>
</file>

<file path=ppt/media/image60.jpg>
</file>

<file path=ppt/media/image61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E56E3C-6678-4FF9-AB93-B470EA33FD64}" type="datetimeFigureOut">
              <a:rPr lang="es-ES" smtClean="0"/>
              <a:pPr/>
              <a:t>15/06/2018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BFDDF-F250-43EA-8D14-CBBE515FAD3F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2301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05D34-7AD9-42E8-940C-7F52804268A5}" type="slidenum">
              <a:rPr lang="es-ES" smtClean="0"/>
              <a:t>39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0713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60821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82534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83711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0679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2851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67916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0799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06929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05D34-7AD9-42E8-940C-7F52804268A5}" type="slidenum">
              <a:rPr lang="es-ES" smtClean="0"/>
              <a:t>63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36525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05D34-7AD9-42E8-940C-7F52804268A5}" type="slidenum">
              <a:rPr lang="es-ES" smtClean="0"/>
              <a:t>68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4878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05D34-7AD9-42E8-940C-7F52804268A5}" type="slidenum">
              <a:rPr lang="es-ES" smtClean="0"/>
              <a:t>44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08152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45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7634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283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738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526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974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1181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7450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mailto:info@encamina.com" TargetMode="External"/><Relationship Id="rId7" Type="http://schemas.openxmlformats.org/officeDocument/2006/relationships/image" Target="../media/image11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>
            <a:spLocks noGrp="1"/>
          </p:cNvSpPr>
          <p:nvPr>
            <p:ph type="ctrTitle"/>
          </p:nvPr>
        </p:nvSpPr>
        <p:spPr>
          <a:xfrm>
            <a:off x="565904" y="6012879"/>
            <a:ext cx="9776497" cy="576064"/>
          </a:xfrm>
        </p:spPr>
        <p:txBody>
          <a:bodyPr>
            <a:noAutofit/>
          </a:bodyPr>
          <a:lstStyle>
            <a:lvl1pPr>
              <a:defRPr sz="3600" baseline="0">
                <a:solidFill>
                  <a:srgbClr val="13A4D9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8" name="2 Subtítulo"/>
          <p:cNvSpPr>
            <a:spLocks noGrp="1"/>
          </p:cNvSpPr>
          <p:nvPr>
            <p:ph type="subTitle" idx="1"/>
          </p:nvPr>
        </p:nvSpPr>
        <p:spPr>
          <a:xfrm>
            <a:off x="565903" y="6660951"/>
            <a:ext cx="9683804" cy="432048"/>
          </a:xfrm>
        </p:spPr>
        <p:txBody>
          <a:bodyPr anchor="ctr">
            <a:normAutofit/>
          </a:bodyPr>
          <a:lstStyle>
            <a:lvl1pPr marL="0" marR="0" indent="0" algn="l" defTabSz="99554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99">
                <a:solidFill>
                  <a:schemeClr val="tx1"/>
                </a:solidFill>
              </a:defRPr>
            </a:lvl1pPr>
            <a:lvl2pPr marL="4977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5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3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0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88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66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9554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99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itchFamily="34" charset="0"/>
                <a:cs typeface="Segoe UI" pitchFamily="34" charset="0"/>
              </a:rPr>
              <a:t>Haga clic para modificar el estilo de subtítulo del patrón</a:t>
            </a:r>
            <a:endParaRPr kumimoji="0" lang="es-ES" sz="1499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2" y="1"/>
            <a:ext cx="13442949" cy="5610565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799" dirty="0">
                <a:solidFill>
                  <a:prstClr val="white"/>
                </a:solidFill>
              </a:rPr>
              <a:t>               </a:t>
            </a: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406" y="2222948"/>
            <a:ext cx="3674402" cy="3387619"/>
          </a:xfrm>
          <a:prstGeom prst="rect">
            <a:avLst/>
          </a:prstGeom>
        </p:spPr>
      </p:pic>
      <p:sp>
        <p:nvSpPr>
          <p:cNvPr id="15" name="CuadroTexto 14"/>
          <p:cNvSpPr txBox="1"/>
          <p:nvPr/>
        </p:nvSpPr>
        <p:spPr>
          <a:xfrm>
            <a:off x="500051" y="2599241"/>
            <a:ext cx="5141304" cy="1076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199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una consultora tecnológica que piensa en </a:t>
            </a:r>
            <a:r>
              <a:rPr lang="es-ES" sz="3199" dirty="0">
                <a:solidFill>
                  <a:srgbClr val="37763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</a:t>
            </a:r>
            <a:r>
              <a:rPr lang="es-ES" sz="3199" dirty="0">
                <a:solidFill>
                  <a:srgbClr val="4AAC3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</a:t>
            </a:r>
            <a:r>
              <a:rPr lang="es-ES" sz="3199" dirty="0">
                <a:solidFill>
                  <a:srgbClr val="0EA5D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</a:t>
            </a:r>
            <a:r>
              <a:rPr lang="es-ES" sz="3199" dirty="0">
                <a:solidFill>
                  <a:srgbClr val="44479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</a:t>
            </a:r>
            <a:r>
              <a:rPr lang="es-ES" sz="3199" dirty="0">
                <a:solidFill>
                  <a:srgbClr val="6A398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</a:t>
            </a:r>
            <a:r>
              <a:rPr lang="es-ES" sz="3199" dirty="0">
                <a:solidFill>
                  <a:srgbClr val="9F3E8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</a:t>
            </a:r>
            <a:r>
              <a:rPr lang="es-ES" sz="3199" dirty="0">
                <a:solidFill>
                  <a:srgbClr val="C01B3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</a:t>
            </a:r>
            <a:r>
              <a:rPr lang="es-ES" sz="3199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503955" y="3732188"/>
            <a:ext cx="6336704" cy="369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799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para organizaciones vivas</a:t>
            </a:r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09" y="1044329"/>
            <a:ext cx="3567668" cy="1080119"/>
          </a:xfrm>
          <a:prstGeom prst="rect">
            <a:avLst/>
          </a:prstGeom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458" y="-26096"/>
            <a:ext cx="3936047" cy="2155454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05873" y="972319"/>
            <a:ext cx="2470230" cy="4001077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11906051" y="7020991"/>
            <a:ext cx="1224137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12" name="Rectángulo 11"/>
          <p:cNvSpPr/>
          <p:nvPr userDrawn="1"/>
        </p:nvSpPr>
        <p:spPr>
          <a:xfrm>
            <a:off x="1" y="1"/>
            <a:ext cx="13442949" cy="5610565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prstClr val="white"/>
                </a:solidFill>
              </a:rPr>
              <a:t>               </a:t>
            </a:r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1406" y="2222947"/>
            <a:ext cx="3674402" cy="3387619"/>
          </a:xfrm>
          <a:prstGeom prst="rect">
            <a:avLst/>
          </a:prstGeom>
        </p:spPr>
      </p:pic>
      <p:sp>
        <p:nvSpPr>
          <p:cNvPr id="21" name="CuadroTexto 20"/>
          <p:cNvSpPr txBox="1"/>
          <p:nvPr userDrawn="1"/>
        </p:nvSpPr>
        <p:spPr>
          <a:xfrm>
            <a:off x="500051" y="2599241"/>
            <a:ext cx="51413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una consultora tecnológica que piensa en </a:t>
            </a:r>
            <a:r>
              <a:rPr lang="es-ES" sz="3200" dirty="0">
                <a:solidFill>
                  <a:srgbClr val="37763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</a:t>
            </a:r>
            <a:r>
              <a:rPr lang="es-ES" sz="3200" dirty="0">
                <a:solidFill>
                  <a:srgbClr val="4AAC3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</a:t>
            </a:r>
            <a:r>
              <a:rPr lang="es-ES" sz="3200" dirty="0">
                <a:solidFill>
                  <a:srgbClr val="0EA5D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</a:t>
            </a:r>
            <a:r>
              <a:rPr lang="es-ES" sz="3200" dirty="0">
                <a:solidFill>
                  <a:srgbClr val="44479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</a:t>
            </a:r>
            <a:r>
              <a:rPr lang="es-ES" sz="3200" dirty="0">
                <a:solidFill>
                  <a:srgbClr val="6A398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</a:t>
            </a:r>
            <a:r>
              <a:rPr lang="es-ES" sz="3200" dirty="0">
                <a:solidFill>
                  <a:srgbClr val="9F3E8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</a:t>
            </a:r>
            <a:r>
              <a:rPr lang="es-ES" sz="3200" dirty="0">
                <a:solidFill>
                  <a:srgbClr val="C01B3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</a:t>
            </a:r>
            <a:r>
              <a:rPr lang="es-ES" sz="32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22" name="CuadroTexto 21"/>
          <p:cNvSpPr txBox="1"/>
          <p:nvPr userDrawn="1"/>
        </p:nvSpPr>
        <p:spPr>
          <a:xfrm>
            <a:off x="503955" y="3732188"/>
            <a:ext cx="6336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para organizaciones vivas</a:t>
            </a:r>
          </a:p>
        </p:txBody>
      </p:sp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8909" y="1044328"/>
            <a:ext cx="3567668" cy="1080120"/>
          </a:xfrm>
          <a:prstGeom prst="rect">
            <a:avLst/>
          </a:prstGeom>
        </p:spPr>
      </p:pic>
      <p:pic>
        <p:nvPicPr>
          <p:cNvPr id="24" name="Imagen 2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555456" y="-26096"/>
            <a:ext cx="3936047" cy="2155454"/>
          </a:xfrm>
          <a:prstGeom prst="rect">
            <a:avLst/>
          </a:prstGeom>
        </p:spPr>
      </p:pic>
      <p:pic>
        <p:nvPicPr>
          <p:cNvPr id="25" name="Imagen 24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005873" y="972319"/>
            <a:ext cx="2470230" cy="4001077"/>
          </a:xfrm>
          <a:prstGeom prst="rect">
            <a:avLst/>
          </a:prstGeom>
        </p:spPr>
      </p:pic>
      <p:sp>
        <p:nvSpPr>
          <p:cNvPr id="26" name="Rectángulo 25"/>
          <p:cNvSpPr/>
          <p:nvPr userDrawn="1"/>
        </p:nvSpPr>
        <p:spPr>
          <a:xfrm>
            <a:off x="11906051" y="7020991"/>
            <a:ext cx="1224136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7480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ción azul-naran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6 Rectángulo"/>
          <p:cNvSpPr/>
          <p:nvPr userDrawn="1"/>
        </p:nvSpPr>
        <p:spPr>
          <a:xfrm>
            <a:off x="0" y="-13759"/>
            <a:ext cx="6721476" cy="7561263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ED81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7128792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Rectángulo 8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ED81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2" name="Triángulo isósceles 11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135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ción rojo-ver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2"/>
            <a:ext cx="6721475" cy="7588777"/>
          </a:xfrm>
          <a:prstGeom prst="rect">
            <a:avLst/>
          </a:prstGeom>
          <a:solidFill>
            <a:srgbClr val="BAD8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3" y="1"/>
            <a:ext cx="6721476" cy="7561263"/>
          </a:xfrm>
          <a:prstGeom prst="rect">
            <a:avLst/>
          </a:prstGeom>
          <a:solidFill>
            <a:srgbClr val="C01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3" y="3564608"/>
            <a:ext cx="501175" cy="432048"/>
          </a:xfrm>
          <a:prstGeom prst="triangle">
            <a:avLst/>
          </a:prstGeom>
          <a:solidFill>
            <a:srgbClr val="C01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4"/>
            <a:ext cx="5935750" cy="7128792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66751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ción morado-az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7128792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Rectángulo 8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2" name="Triángulo isósceles 11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0350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ción morado-amari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6A3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FFD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6A3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6A3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7128792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Rectángulo 8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FFD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2" name="Triángulo isósceles 11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6A3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0463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contenido destacado ver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7128792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6" name="Marcador de contenido 4"/>
          <p:cNvSpPr>
            <a:spLocks noGrp="1"/>
          </p:cNvSpPr>
          <p:nvPr>
            <p:ph sz="quarter" idx="11"/>
          </p:nvPr>
        </p:nvSpPr>
        <p:spPr>
          <a:xfrm>
            <a:off x="7153276" y="684287"/>
            <a:ext cx="5724525" cy="612132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1" name="Triángulo isósceles 10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32857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ver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1512168"/>
          </a:xfrm>
        </p:spPr>
        <p:txBody>
          <a:bodyPr/>
          <a:lstStyle>
            <a:lvl1pPr>
              <a:defRPr>
                <a:solidFill>
                  <a:srgbClr val="7FBA0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354013" y="1763714"/>
            <a:ext cx="5935662" cy="513356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3" name="Triángulo isósceles 12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4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354532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1865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ver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-24006" y="-27513"/>
            <a:ext cx="6721475" cy="758877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10" name="Rectángulo 9"/>
          <p:cNvSpPr/>
          <p:nvPr userDrawn="1"/>
        </p:nvSpPr>
        <p:spPr>
          <a:xfrm>
            <a:off x="-24006" y="-27515"/>
            <a:ext cx="6721475" cy="758877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8" name="Triángulo isósceles 7"/>
          <p:cNvSpPr/>
          <p:nvPr/>
        </p:nvSpPr>
        <p:spPr>
          <a:xfrm rot="1834289" flipH="1">
            <a:off x="6512594" y="3550849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5762" y="180233"/>
            <a:ext cx="5935750" cy="1512168"/>
          </a:xfrm>
        </p:spPr>
        <p:txBody>
          <a:bodyPr/>
          <a:lstStyle>
            <a:lvl1pPr>
              <a:defRPr>
                <a:solidFill>
                  <a:srgbClr val="7FBA0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7075484" y="1763714"/>
            <a:ext cx="5935662" cy="518526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1" name="Triángulo isósceles 10"/>
          <p:cNvSpPr/>
          <p:nvPr userDrawn="1"/>
        </p:nvSpPr>
        <p:spPr>
          <a:xfrm rot="1834289" flipH="1">
            <a:off x="6512593" y="3550849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326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contenido destacado hue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EFB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EFB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EFB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7128792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6" name="Marcador de contenido 4"/>
          <p:cNvSpPr>
            <a:spLocks noGrp="1"/>
          </p:cNvSpPr>
          <p:nvPr>
            <p:ph sz="quarter" idx="11"/>
          </p:nvPr>
        </p:nvSpPr>
        <p:spPr>
          <a:xfrm>
            <a:off x="7153276" y="684287"/>
            <a:ext cx="5724525" cy="612132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1" name="Triángulo isósceles 10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EFB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9965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hue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-24006" y="-27513"/>
            <a:ext cx="6721475" cy="7588777"/>
          </a:xfrm>
          <a:prstGeom prst="rect">
            <a:avLst/>
          </a:prstGeom>
          <a:solidFill>
            <a:srgbClr val="EFB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8" name="Triángulo isósceles 7"/>
          <p:cNvSpPr/>
          <p:nvPr/>
        </p:nvSpPr>
        <p:spPr>
          <a:xfrm rot="1834289" flipH="1">
            <a:off x="6512594" y="3550849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5762" y="180233"/>
            <a:ext cx="5935750" cy="1512168"/>
          </a:xfrm>
        </p:spPr>
        <p:txBody>
          <a:bodyPr/>
          <a:lstStyle>
            <a:lvl1pPr>
              <a:defRPr>
                <a:solidFill>
                  <a:srgbClr val="EFB30A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7075484" y="1763714"/>
            <a:ext cx="5935662" cy="518526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-24006" y="-27515"/>
            <a:ext cx="6721475" cy="7588777"/>
          </a:xfrm>
          <a:prstGeom prst="rect">
            <a:avLst/>
          </a:prstGeom>
          <a:solidFill>
            <a:srgbClr val="EFB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1" name="Triángulo isósceles 10"/>
          <p:cNvSpPr/>
          <p:nvPr userDrawn="1"/>
        </p:nvSpPr>
        <p:spPr>
          <a:xfrm rot="1834289" flipH="1">
            <a:off x="6512593" y="3550849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9516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huev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EFB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1512168"/>
          </a:xfrm>
        </p:spPr>
        <p:txBody>
          <a:bodyPr/>
          <a:lstStyle>
            <a:lvl1pPr>
              <a:defRPr>
                <a:solidFill>
                  <a:srgbClr val="EFB30A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354013" y="1763714"/>
            <a:ext cx="5935662" cy="513356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EFB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3" name="Triángulo isósceles 12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5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354532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902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fondo ver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6 Rectángulo"/>
          <p:cNvSpPr/>
          <p:nvPr userDrawn="1"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4" name="6 Rectángulo"/>
          <p:cNvSpPr/>
          <p:nvPr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6" name="1 Marcador de título"/>
          <p:cNvSpPr>
            <a:spLocks noGrp="1"/>
          </p:cNvSpPr>
          <p:nvPr>
            <p:ph type="title"/>
          </p:nvPr>
        </p:nvSpPr>
        <p:spPr>
          <a:xfrm>
            <a:off x="565904" y="302801"/>
            <a:ext cx="12220621" cy="741526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7" name="Marcador de contenido 6"/>
          <p:cNvSpPr>
            <a:spLocks noGrp="1"/>
          </p:cNvSpPr>
          <p:nvPr>
            <p:ph sz="quarter" idx="11"/>
          </p:nvPr>
        </p:nvSpPr>
        <p:spPr>
          <a:xfrm>
            <a:off x="565151" y="1260476"/>
            <a:ext cx="12222163" cy="56165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2494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amari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 userDrawn="1"/>
        </p:nvSpPr>
        <p:spPr>
          <a:xfrm>
            <a:off x="-24006" y="-27515"/>
            <a:ext cx="6721475" cy="7588777"/>
          </a:xfrm>
          <a:prstGeom prst="rect">
            <a:avLst/>
          </a:prstGeom>
          <a:solidFill>
            <a:srgbClr val="FFD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-24006" y="-27513"/>
            <a:ext cx="6721475" cy="7588777"/>
          </a:xfrm>
          <a:prstGeom prst="rect">
            <a:avLst/>
          </a:prstGeom>
          <a:solidFill>
            <a:srgbClr val="FFD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8" name="Triángulo isósceles 7"/>
          <p:cNvSpPr/>
          <p:nvPr/>
        </p:nvSpPr>
        <p:spPr>
          <a:xfrm rot="1834289" flipH="1">
            <a:off x="6512594" y="3550849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5762" y="180233"/>
            <a:ext cx="5935750" cy="1512168"/>
          </a:xfrm>
        </p:spPr>
        <p:txBody>
          <a:bodyPr/>
          <a:lstStyle>
            <a:lvl1pPr>
              <a:defRPr>
                <a:solidFill>
                  <a:srgbClr val="EFB30A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7075484" y="1763714"/>
            <a:ext cx="5935662" cy="518526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1" name="Triángulo isósceles 10"/>
          <p:cNvSpPr/>
          <p:nvPr userDrawn="1"/>
        </p:nvSpPr>
        <p:spPr>
          <a:xfrm rot="1834289" flipH="1">
            <a:off x="6512593" y="3550849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1796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amarill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FFD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1512168"/>
          </a:xfrm>
        </p:spPr>
        <p:txBody>
          <a:bodyPr/>
          <a:lstStyle>
            <a:lvl1pPr>
              <a:defRPr>
                <a:solidFill>
                  <a:srgbClr val="EFB30A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354013" y="1763714"/>
            <a:ext cx="5935662" cy="513356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FFD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3" name="Triángulo isósceles 12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5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354532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1583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contenido destacado az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7128792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4"/>
          <p:cNvSpPr>
            <a:spLocks noGrp="1"/>
          </p:cNvSpPr>
          <p:nvPr>
            <p:ph sz="quarter" idx="11"/>
          </p:nvPr>
        </p:nvSpPr>
        <p:spPr>
          <a:xfrm>
            <a:off x="7153276" y="684287"/>
            <a:ext cx="5724525" cy="612132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2" name="Triángulo isósceles 11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8469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az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-24006" y="-27513"/>
            <a:ext cx="6721475" cy="7588777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8" name="Triángulo isósceles 7"/>
          <p:cNvSpPr/>
          <p:nvPr/>
        </p:nvSpPr>
        <p:spPr>
          <a:xfrm rot="1834289" flipH="1">
            <a:off x="6512594" y="3550849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5762" y="180233"/>
            <a:ext cx="5935750" cy="1512168"/>
          </a:xfrm>
        </p:spPr>
        <p:txBody>
          <a:bodyPr/>
          <a:lstStyle>
            <a:lvl1pPr>
              <a:defRPr>
                <a:solidFill>
                  <a:srgbClr val="13A4D9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7075484" y="1763714"/>
            <a:ext cx="5935662" cy="518526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-24006" y="-27515"/>
            <a:ext cx="6721475" cy="7588777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1" name="Triángulo isósceles 10"/>
          <p:cNvSpPr/>
          <p:nvPr userDrawn="1"/>
        </p:nvSpPr>
        <p:spPr>
          <a:xfrm rot="1834289" flipH="1">
            <a:off x="6512593" y="3550849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22772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azu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1512168"/>
          </a:xfrm>
        </p:spPr>
        <p:txBody>
          <a:bodyPr/>
          <a:lstStyle>
            <a:lvl1pPr>
              <a:defRPr>
                <a:solidFill>
                  <a:srgbClr val="13A4D9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354013" y="1763714"/>
            <a:ext cx="5935662" cy="513356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3" name="Triángulo isósceles 12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5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354532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4736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turques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2EAE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1512168"/>
          </a:xfrm>
        </p:spPr>
        <p:txBody>
          <a:bodyPr/>
          <a:lstStyle>
            <a:lvl1pPr>
              <a:defRPr>
                <a:solidFill>
                  <a:srgbClr val="2EAEB7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354013" y="1763714"/>
            <a:ext cx="5935662" cy="513356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2EAE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3" name="Triángulo isósceles 12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5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354532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83774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turques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-24006" y="-27513"/>
            <a:ext cx="6721475" cy="7588777"/>
          </a:xfrm>
          <a:prstGeom prst="rect">
            <a:avLst/>
          </a:prstGeom>
          <a:solidFill>
            <a:srgbClr val="2EAE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8" name="Triángulo isósceles 7"/>
          <p:cNvSpPr/>
          <p:nvPr/>
        </p:nvSpPr>
        <p:spPr>
          <a:xfrm rot="1834289" flipH="1">
            <a:off x="6512594" y="3550849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5762" y="180233"/>
            <a:ext cx="5935750" cy="1512168"/>
          </a:xfrm>
        </p:spPr>
        <p:txBody>
          <a:bodyPr/>
          <a:lstStyle>
            <a:lvl1pPr>
              <a:defRPr>
                <a:solidFill>
                  <a:srgbClr val="2EAEB7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7075484" y="1763714"/>
            <a:ext cx="5935662" cy="518526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-24006" y="-27515"/>
            <a:ext cx="6721475" cy="7588777"/>
          </a:xfrm>
          <a:prstGeom prst="rect">
            <a:avLst/>
          </a:prstGeom>
          <a:solidFill>
            <a:srgbClr val="2EAE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1" name="Triángulo isósceles 10"/>
          <p:cNvSpPr/>
          <p:nvPr userDrawn="1"/>
        </p:nvSpPr>
        <p:spPr>
          <a:xfrm rot="1834289" flipH="1">
            <a:off x="6512593" y="3550849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9117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contenido destacado mor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7128792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6" name="Marcador de contenido 4"/>
          <p:cNvSpPr>
            <a:spLocks noGrp="1"/>
          </p:cNvSpPr>
          <p:nvPr>
            <p:ph sz="quarter" idx="11"/>
          </p:nvPr>
        </p:nvSpPr>
        <p:spPr>
          <a:xfrm>
            <a:off x="7153276" y="684287"/>
            <a:ext cx="5724525" cy="612132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1" name="Triángulo isósceles 10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3240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mor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-24006" y="-27513"/>
            <a:ext cx="6721475" cy="7588777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8" name="Triángulo isósceles 7"/>
          <p:cNvSpPr/>
          <p:nvPr/>
        </p:nvSpPr>
        <p:spPr>
          <a:xfrm rot="1834289" flipH="1">
            <a:off x="6512594" y="3550849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5762" y="180233"/>
            <a:ext cx="5935750" cy="1512168"/>
          </a:xfrm>
        </p:spPr>
        <p:txBody>
          <a:bodyPr/>
          <a:lstStyle>
            <a:lvl1pPr>
              <a:defRPr>
                <a:solidFill>
                  <a:srgbClr val="9F3E8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7075484" y="1763714"/>
            <a:ext cx="5935662" cy="518526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-24006" y="-27515"/>
            <a:ext cx="6721475" cy="7588777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1" name="Triángulo isósceles 10"/>
          <p:cNvSpPr/>
          <p:nvPr userDrawn="1"/>
        </p:nvSpPr>
        <p:spPr>
          <a:xfrm rot="1834289" flipH="1">
            <a:off x="6512593" y="3550849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4427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mora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1512168"/>
          </a:xfrm>
        </p:spPr>
        <p:txBody>
          <a:bodyPr/>
          <a:lstStyle>
            <a:lvl1pPr>
              <a:defRPr>
                <a:solidFill>
                  <a:srgbClr val="9F3E8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354013" y="1763714"/>
            <a:ext cx="5935662" cy="513356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3" name="Triángulo isósceles 12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5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354532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9584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fondo amari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6 Rectángulo"/>
          <p:cNvSpPr/>
          <p:nvPr userDrawn="1"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EFB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4" name="6 Rectángulo"/>
          <p:cNvSpPr/>
          <p:nvPr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EFB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6" name="1 Marcador de título"/>
          <p:cNvSpPr>
            <a:spLocks noGrp="1"/>
          </p:cNvSpPr>
          <p:nvPr>
            <p:ph type="title"/>
          </p:nvPr>
        </p:nvSpPr>
        <p:spPr>
          <a:xfrm>
            <a:off x="565904" y="302801"/>
            <a:ext cx="12220621" cy="741526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7" name="Marcador de contenido 6"/>
          <p:cNvSpPr>
            <a:spLocks noGrp="1"/>
          </p:cNvSpPr>
          <p:nvPr>
            <p:ph sz="quarter" idx="11"/>
          </p:nvPr>
        </p:nvSpPr>
        <p:spPr>
          <a:xfrm>
            <a:off x="565151" y="1260476"/>
            <a:ext cx="12222163" cy="56165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3922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morado os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-24006" y="-27513"/>
            <a:ext cx="6721475" cy="7588777"/>
          </a:xfrm>
          <a:prstGeom prst="rect">
            <a:avLst/>
          </a:prstGeom>
          <a:solidFill>
            <a:srgbClr val="6A3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8" name="Triángulo isósceles 7"/>
          <p:cNvSpPr/>
          <p:nvPr/>
        </p:nvSpPr>
        <p:spPr>
          <a:xfrm rot="1834289" flipH="1">
            <a:off x="6512594" y="3550849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5762" y="180233"/>
            <a:ext cx="5935750" cy="1512168"/>
          </a:xfrm>
        </p:spPr>
        <p:txBody>
          <a:bodyPr/>
          <a:lstStyle>
            <a:lvl1pPr>
              <a:defRPr>
                <a:solidFill>
                  <a:srgbClr val="6A398E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7075484" y="1763714"/>
            <a:ext cx="5935662" cy="518526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-24006" y="-27515"/>
            <a:ext cx="6721475" cy="7588777"/>
          </a:xfrm>
          <a:prstGeom prst="rect">
            <a:avLst/>
          </a:prstGeom>
          <a:solidFill>
            <a:srgbClr val="6A3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1" name="Triángulo isósceles 10"/>
          <p:cNvSpPr/>
          <p:nvPr userDrawn="1"/>
        </p:nvSpPr>
        <p:spPr>
          <a:xfrm rot="1834289" flipH="1">
            <a:off x="6512593" y="3550849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58543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morado os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6A3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1512168"/>
          </a:xfrm>
        </p:spPr>
        <p:txBody>
          <a:bodyPr/>
          <a:lstStyle>
            <a:lvl1pPr>
              <a:defRPr>
                <a:solidFill>
                  <a:srgbClr val="6A398E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354013" y="1763714"/>
            <a:ext cx="5935662" cy="513356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6A3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3" name="Triángulo isósceles 12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4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354532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56464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contenido destacado roj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C01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C01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C01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7128792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5" name="Marcador de contenido 4"/>
          <p:cNvSpPr>
            <a:spLocks noGrp="1"/>
          </p:cNvSpPr>
          <p:nvPr>
            <p:ph sz="quarter" idx="11"/>
          </p:nvPr>
        </p:nvSpPr>
        <p:spPr>
          <a:xfrm>
            <a:off x="7153276" y="684287"/>
            <a:ext cx="5724525" cy="612132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1" name="Triángulo isósceles 10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C01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77426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roj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-24006" y="-27513"/>
            <a:ext cx="6721475" cy="7588777"/>
          </a:xfrm>
          <a:prstGeom prst="rect">
            <a:avLst/>
          </a:prstGeom>
          <a:solidFill>
            <a:srgbClr val="C01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8" name="Triángulo isósceles 7"/>
          <p:cNvSpPr/>
          <p:nvPr/>
        </p:nvSpPr>
        <p:spPr>
          <a:xfrm rot="1834289" flipH="1">
            <a:off x="6512594" y="3550849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5762" y="180233"/>
            <a:ext cx="5935750" cy="1512168"/>
          </a:xfrm>
        </p:spPr>
        <p:txBody>
          <a:bodyPr/>
          <a:lstStyle>
            <a:lvl1pPr>
              <a:defRPr>
                <a:solidFill>
                  <a:srgbClr val="C60F25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7075484" y="1763714"/>
            <a:ext cx="5935662" cy="518526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-24006" y="-27515"/>
            <a:ext cx="6721475" cy="7588777"/>
          </a:xfrm>
          <a:prstGeom prst="rect">
            <a:avLst/>
          </a:prstGeom>
          <a:solidFill>
            <a:srgbClr val="C01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1" name="Triángulo isósceles 10"/>
          <p:cNvSpPr/>
          <p:nvPr userDrawn="1"/>
        </p:nvSpPr>
        <p:spPr>
          <a:xfrm rot="1834289" flipH="1">
            <a:off x="6512593" y="3550849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29272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roj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1512168"/>
          </a:xfrm>
        </p:spPr>
        <p:txBody>
          <a:bodyPr/>
          <a:lstStyle>
            <a:lvl1pPr>
              <a:defRPr>
                <a:solidFill>
                  <a:srgbClr val="C60F25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354013" y="1763714"/>
            <a:ext cx="5935662" cy="513356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3" name="Triángulo isósceles 12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4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354532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4052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gr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24154" t="35810" b="3892"/>
          <a:stretch/>
        </p:blipFill>
        <p:spPr>
          <a:xfrm>
            <a:off x="-26992" y="1"/>
            <a:ext cx="6783511" cy="7624570"/>
          </a:xfrm>
          <a:prstGeom prst="rect">
            <a:avLst/>
          </a:prstGeom>
        </p:spPr>
      </p:pic>
      <p:sp>
        <p:nvSpPr>
          <p:cNvPr id="8" name="Triángulo isósceles 7"/>
          <p:cNvSpPr/>
          <p:nvPr/>
        </p:nvSpPr>
        <p:spPr>
          <a:xfrm rot="1834289" flipH="1">
            <a:off x="6512594" y="3550849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5762" y="180233"/>
            <a:ext cx="5935750" cy="1512168"/>
          </a:xfrm>
        </p:spPr>
        <p:txBody>
          <a:bodyPr/>
          <a:lstStyle>
            <a:lvl1pPr>
              <a:defRPr>
                <a:solidFill>
                  <a:srgbClr val="13A4D9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7075484" y="1763714"/>
            <a:ext cx="5935662" cy="518526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 rotWithShape="1">
          <a:blip r:embed="rId2"/>
          <a:srcRect l="24154" t="35810" b="3892"/>
          <a:stretch/>
        </p:blipFill>
        <p:spPr>
          <a:xfrm>
            <a:off x="-26993" y="0"/>
            <a:ext cx="6783511" cy="7624570"/>
          </a:xfrm>
          <a:prstGeom prst="rect">
            <a:avLst/>
          </a:prstGeom>
        </p:spPr>
      </p:pic>
      <p:sp>
        <p:nvSpPr>
          <p:cNvPr id="12" name="Triángulo isósceles 11"/>
          <p:cNvSpPr/>
          <p:nvPr userDrawn="1"/>
        </p:nvSpPr>
        <p:spPr>
          <a:xfrm rot="1834289" flipH="1">
            <a:off x="6512593" y="3550849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7761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e illustración gri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24154" t="35810" b="3892"/>
          <a:stretch/>
        </p:blipFill>
        <p:spPr>
          <a:xfrm>
            <a:off x="6721477" y="-27513"/>
            <a:ext cx="6783511" cy="762457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1512168"/>
          </a:xfrm>
        </p:spPr>
        <p:txBody>
          <a:bodyPr/>
          <a:lstStyle>
            <a:lvl1pPr>
              <a:defRPr>
                <a:solidFill>
                  <a:srgbClr val="13A4D9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354013" y="1763714"/>
            <a:ext cx="5935662" cy="513356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 rotWithShape="1">
          <a:blip r:embed="rId2"/>
          <a:srcRect l="24154" t="35810" b="3892"/>
          <a:stretch/>
        </p:blipFill>
        <p:spPr>
          <a:xfrm>
            <a:off x="6721475" y="-27514"/>
            <a:ext cx="6783511" cy="7624570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3" name="Triángulo isósceles 12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sp>
        <p:nvSpPr>
          <p:cNvPr id="14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354532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94701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8" name="7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6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565904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50855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565903" y="1454844"/>
            <a:ext cx="5937302" cy="5206108"/>
          </a:xfrm>
        </p:spPr>
        <p:txBody>
          <a:bodyPr>
            <a:normAutofit/>
          </a:bodyPr>
          <a:lstStyle>
            <a:lvl1pPr>
              <a:defRPr lang="es-ES" dirty="0" smtClean="0"/>
            </a:lvl1pPr>
            <a:lvl2pPr>
              <a:defRPr lang="es-ES" dirty="0" smtClean="0"/>
            </a:lvl2pPr>
            <a:lvl3pPr>
              <a:defRPr lang="es-ES" dirty="0" smtClean="0"/>
            </a:lvl3pPr>
            <a:lvl4pPr>
              <a:defRPr lang="es-ES" dirty="0" smtClean="0"/>
            </a:lvl4pPr>
            <a:lvl5pPr>
              <a:defRPr lang="es-E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849222" y="1454844"/>
            <a:ext cx="5937302" cy="5206108"/>
          </a:xfrm>
        </p:spPr>
        <p:txBody>
          <a:bodyPr>
            <a:normAutofit/>
          </a:bodyPr>
          <a:lstStyle>
            <a:lvl1pPr>
              <a:defRPr lang="es-ES" dirty="0" smtClean="0"/>
            </a:lvl1pPr>
            <a:lvl2pPr>
              <a:defRPr lang="es-ES" dirty="0" smtClean="0"/>
            </a:lvl2pPr>
            <a:lvl3pPr>
              <a:defRPr lang="es-ES" dirty="0" smtClean="0"/>
            </a:lvl3pPr>
            <a:lvl4pPr>
              <a:defRPr lang="es-ES" dirty="0" smtClean="0"/>
            </a:lvl4pPr>
            <a:lvl5pPr>
              <a:defRPr lang="es-E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8" name="7 Título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7" name="Marcador de número de diapositiva 3"/>
          <p:cNvSpPr txBox="1">
            <a:spLocks/>
          </p:cNvSpPr>
          <p:nvPr userDrawn="1"/>
        </p:nvSpPr>
        <p:spPr>
          <a:xfrm>
            <a:off x="565904" y="6897277"/>
            <a:ext cx="661769" cy="468526"/>
          </a:xfrm>
          <a:prstGeom prst="rect">
            <a:avLst/>
          </a:prstGeom>
        </p:spPr>
        <p:txBody>
          <a:bodyPr anchor="ctr"/>
          <a:lstStyle>
            <a:defPPr>
              <a:defRPr lang="es-ES"/>
            </a:defPPr>
            <a:lvl1pPr marL="0" algn="l" defTabSz="99569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38185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65904" y="1455090"/>
            <a:ext cx="5939637" cy="705367"/>
          </a:xfrm>
        </p:spPr>
        <p:txBody>
          <a:bodyPr anchor="t">
            <a:normAutofit/>
          </a:bodyPr>
          <a:lstStyle>
            <a:lvl1pPr marL="0" indent="0">
              <a:buNone/>
              <a:defRPr sz="1600" b="1"/>
            </a:lvl1pPr>
            <a:lvl2pPr marL="497774" indent="0">
              <a:buNone/>
              <a:defRPr sz="2199" b="1"/>
            </a:lvl2pPr>
            <a:lvl3pPr marL="995548" indent="0">
              <a:buNone/>
              <a:defRPr sz="2000" b="1"/>
            </a:lvl3pPr>
            <a:lvl4pPr marL="1493322" indent="0">
              <a:buNone/>
              <a:defRPr sz="1700" b="1"/>
            </a:lvl4pPr>
            <a:lvl5pPr marL="1991096" indent="0">
              <a:buNone/>
              <a:defRPr sz="1700" b="1"/>
            </a:lvl5pPr>
            <a:lvl6pPr marL="2488869" indent="0">
              <a:buNone/>
              <a:defRPr sz="1700" b="1"/>
            </a:lvl6pPr>
            <a:lvl7pPr marL="2986644" indent="0">
              <a:buNone/>
              <a:defRPr sz="1700" b="1"/>
            </a:lvl7pPr>
            <a:lvl8pPr marL="3484418" indent="0">
              <a:buNone/>
              <a:defRPr sz="1700" b="1"/>
            </a:lvl8pPr>
            <a:lvl9pPr marL="3982193" indent="0">
              <a:buNone/>
              <a:defRPr sz="17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565904" y="2160458"/>
            <a:ext cx="5939637" cy="4500494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844553" y="1455090"/>
            <a:ext cx="5941971" cy="705367"/>
          </a:xfrm>
        </p:spPr>
        <p:txBody>
          <a:bodyPr anchor="t"/>
          <a:lstStyle>
            <a:lvl1pPr marL="0" indent="0">
              <a:buNone/>
              <a:defRPr sz="1600" b="1"/>
            </a:lvl1pPr>
            <a:lvl2pPr marL="497774" indent="0">
              <a:buNone/>
              <a:defRPr sz="2199" b="1"/>
            </a:lvl2pPr>
            <a:lvl3pPr marL="995548" indent="0">
              <a:buNone/>
              <a:defRPr sz="2000" b="1"/>
            </a:lvl3pPr>
            <a:lvl4pPr marL="1493322" indent="0">
              <a:buNone/>
              <a:defRPr sz="1700" b="1"/>
            </a:lvl4pPr>
            <a:lvl5pPr marL="1991096" indent="0">
              <a:buNone/>
              <a:defRPr sz="1700" b="1"/>
            </a:lvl5pPr>
            <a:lvl6pPr marL="2488869" indent="0">
              <a:buNone/>
              <a:defRPr sz="1700" b="1"/>
            </a:lvl6pPr>
            <a:lvl7pPr marL="2986644" indent="0">
              <a:buNone/>
              <a:defRPr sz="1700" b="1"/>
            </a:lvl7pPr>
            <a:lvl8pPr marL="3484418" indent="0">
              <a:buNone/>
              <a:defRPr sz="1700" b="1"/>
            </a:lvl8pPr>
            <a:lvl9pPr marL="3982193" indent="0">
              <a:buNone/>
              <a:defRPr sz="17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844553" y="2160458"/>
            <a:ext cx="5941971" cy="4500494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9" name="Marcador de número de diapositiva 3"/>
          <p:cNvSpPr txBox="1">
            <a:spLocks/>
          </p:cNvSpPr>
          <p:nvPr userDrawn="1"/>
        </p:nvSpPr>
        <p:spPr>
          <a:xfrm>
            <a:off x="565904" y="6897277"/>
            <a:ext cx="661769" cy="468526"/>
          </a:xfrm>
          <a:prstGeom prst="rect">
            <a:avLst/>
          </a:prstGeom>
        </p:spPr>
        <p:txBody>
          <a:bodyPr anchor="ctr"/>
          <a:lstStyle>
            <a:defPPr>
              <a:defRPr lang="es-ES"/>
            </a:defPPr>
            <a:lvl1pPr marL="0" algn="l" defTabSz="99569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202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fondo roj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4" name="6 Rectángulo"/>
          <p:cNvSpPr/>
          <p:nvPr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C01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latin typeface="Segoe UI Symbol" pitchFamily="34" charset="0"/>
              <a:ea typeface="Segoe UI Symbol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6" name="1 Marcador de título"/>
          <p:cNvSpPr>
            <a:spLocks noGrp="1"/>
          </p:cNvSpPr>
          <p:nvPr>
            <p:ph type="title"/>
          </p:nvPr>
        </p:nvSpPr>
        <p:spPr>
          <a:xfrm>
            <a:off x="565904" y="302801"/>
            <a:ext cx="12220621" cy="741526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7" name="Marcador de contenido 6"/>
          <p:cNvSpPr>
            <a:spLocks noGrp="1"/>
          </p:cNvSpPr>
          <p:nvPr>
            <p:ph sz="quarter" idx="11"/>
          </p:nvPr>
        </p:nvSpPr>
        <p:spPr>
          <a:xfrm>
            <a:off x="565151" y="1260476"/>
            <a:ext cx="12222163" cy="56165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75647494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5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565904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0816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05066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65903" y="423645"/>
            <a:ext cx="4422638" cy="1052730"/>
          </a:xfrm>
        </p:spPr>
        <p:txBody>
          <a:bodyPr anchor="t">
            <a:normAutofit/>
          </a:bodyPr>
          <a:lstStyle>
            <a:lvl1pPr algn="l">
              <a:defRPr sz="1600" b="1"/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5273106" y="396256"/>
            <a:ext cx="7514982" cy="626469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99"/>
            </a:lvl6pPr>
            <a:lvl7pPr>
              <a:defRPr sz="2199"/>
            </a:lvl7pPr>
            <a:lvl8pPr>
              <a:defRPr sz="2199"/>
            </a:lvl8pPr>
            <a:lvl9pPr>
              <a:defRPr sz="2199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565903" y="1476377"/>
            <a:ext cx="4422638" cy="5184575"/>
          </a:xfrm>
        </p:spPr>
        <p:txBody>
          <a:bodyPr/>
          <a:lstStyle>
            <a:lvl1pPr marL="0" indent="0">
              <a:buNone/>
              <a:defRPr sz="1499"/>
            </a:lvl1pPr>
            <a:lvl2pPr marL="497774" indent="0">
              <a:buNone/>
              <a:defRPr sz="1300"/>
            </a:lvl2pPr>
            <a:lvl3pPr marL="995548" indent="0">
              <a:buNone/>
              <a:defRPr sz="1100"/>
            </a:lvl3pPr>
            <a:lvl4pPr marL="1493322" indent="0">
              <a:buNone/>
              <a:defRPr sz="1000"/>
            </a:lvl4pPr>
            <a:lvl5pPr marL="1991096" indent="0">
              <a:buNone/>
              <a:defRPr sz="1000"/>
            </a:lvl5pPr>
            <a:lvl6pPr marL="2488869" indent="0">
              <a:buNone/>
              <a:defRPr sz="1000"/>
            </a:lvl6pPr>
            <a:lvl7pPr marL="2986644" indent="0">
              <a:buNone/>
              <a:defRPr sz="1000"/>
            </a:lvl7pPr>
            <a:lvl8pPr marL="3484418" indent="0">
              <a:buNone/>
              <a:defRPr sz="1000"/>
            </a:lvl8pPr>
            <a:lvl9pPr marL="3982193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7" name="Marcador de número de diapositiva 3"/>
          <p:cNvSpPr txBox="1">
            <a:spLocks/>
          </p:cNvSpPr>
          <p:nvPr userDrawn="1"/>
        </p:nvSpPr>
        <p:spPr>
          <a:xfrm>
            <a:off x="565904" y="6897277"/>
            <a:ext cx="661769" cy="468526"/>
          </a:xfrm>
          <a:prstGeom prst="rect">
            <a:avLst/>
          </a:prstGeom>
        </p:spPr>
        <p:txBody>
          <a:bodyPr anchor="ctr"/>
          <a:lstStyle>
            <a:defPPr>
              <a:defRPr lang="es-ES"/>
            </a:defPPr>
            <a:lvl1pPr marL="0" algn="l" defTabSz="99569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700452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848357" y="5076775"/>
            <a:ext cx="7746238" cy="720080"/>
          </a:xfrm>
        </p:spPr>
        <p:txBody>
          <a:bodyPr anchor="t">
            <a:normAutofit/>
          </a:bodyPr>
          <a:lstStyle>
            <a:lvl1pPr algn="l">
              <a:defRPr sz="1600" b="1"/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848357" y="900057"/>
            <a:ext cx="7746238" cy="410471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97774" indent="0">
              <a:buNone/>
              <a:defRPr sz="3000"/>
            </a:lvl2pPr>
            <a:lvl3pPr marL="995548" indent="0">
              <a:buNone/>
              <a:defRPr sz="2600"/>
            </a:lvl3pPr>
            <a:lvl4pPr marL="1493322" indent="0">
              <a:buNone/>
              <a:defRPr sz="2199"/>
            </a:lvl4pPr>
            <a:lvl5pPr marL="1991096" indent="0">
              <a:buNone/>
              <a:defRPr sz="2199"/>
            </a:lvl5pPr>
            <a:lvl6pPr marL="2488869" indent="0">
              <a:buNone/>
              <a:defRPr sz="2199"/>
            </a:lvl6pPr>
            <a:lvl7pPr marL="2986644" indent="0">
              <a:buNone/>
              <a:defRPr sz="2199"/>
            </a:lvl7pPr>
            <a:lvl8pPr marL="3484418" indent="0">
              <a:buNone/>
              <a:defRPr sz="2199"/>
            </a:lvl8pPr>
            <a:lvl9pPr marL="3982193" indent="0">
              <a:buNone/>
              <a:defRPr sz="2199"/>
            </a:lvl9pPr>
          </a:lstStyle>
          <a:p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848357" y="5796855"/>
            <a:ext cx="7746238" cy="864096"/>
          </a:xfrm>
        </p:spPr>
        <p:txBody>
          <a:bodyPr>
            <a:normAutofit/>
          </a:bodyPr>
          <a:lstStyle>
            <a:lvl1pPr marL="0" indent="0">
              <a:buNone/>
              <a:defRPr lang="es-ES" sz="1499" dirty="0" smtClean="0"/>
            </a:lvl1pPr>
            <a:lvl2pPr marL="497774" indent="0">
              <a:buNone/>
              <a:defRPr sz="1300"/>
            </a:lvl2pPr>
            <a:lvl3pPr marL="995548" indent="0">
              <a:buNone/>
              <a:defRPr sz="1100"/>
            </a:lvl3pPr>
            <a:lvl4pPr marL="1493322" indent="0">
              <a:buNone/>
              <a:defRPr sz="1000"/>
            </a:lvl4pPr>
            <a:lvl5pPr marL="1991096" indent="0">
              <a:buNone/>
              <a:defRPr sz="1000"/>
            </a:lvl5pPr>
            <a:lvl6pPr marL="2488869" indent="0">
              <a:buNone/>
              <a:defRPr sz="1000"/>
            </a:lvl6pPr>
            <a:lvl7pPr marL="2986644" indent="0">
              <a:buNone/>
              <a:defRPr sz="1000"/>
            </a:lvl7pPr>
            <a:lvl8pPr marL="3484418" indent="0">
              <a:buNone/>
              <a:defRPr sz="1000"/>
            </a:lvl8pPr>
            <a:lvl9pPr marL="3982193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7" name="Marcador de número de diapositiva 3"/>
          <p:cNvSpPr txBox="1">
            <a:spLocks/>
          </p:cNvSpPr>
          <p:nvPr userDrawn="1"/>
        </p:nvSpPr>
        <p:spPr>
          <a:xfrm>
            <a:off x="565904" y="6897277"/>
            <a:ext cx="661769" cy="468526"/>
          </a:xfrm>
          <a:prstGeom prst="rect">
            <a:avLst/>
          </a:prstGeom>
        </p:spPr>
        <p:txBody>
          <a:bodyPr anchor="ctr"/>
          <a:lstStyle>
            <a:defPPr>
              <a:defRPr lang="es-ES"/>
            </a:defPPr>
            <a:lvl1pPr marL="0" algn="l" defTabSz="99569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18729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565903" y="1260352"/>
            <a:ext cx="11949051" cy="5400600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6" name="Marcador de número de diapositiva 3"/>
          <p:cNvSpPr txBox="1">
            <a:spLocks/>
          </p:cNvSpPr>
          <p:nvPr userDrawn="1"/>
        </p:nvSpPr>
        <p:spPr>
          <a:xfrm>
            <a:off x="565904" y="6897277"/>
            <a:ext cx="661769" cy="468526"/>
          </a:xfrm>
          <a:prstGeom prst="rect">
            <a:avLst/>
          </a:prstGeom>
        </p:spPr>
        <p:txBody>
          <a:bodyPr anchor="ctr"/>
          <a:lstStyle>
            <a:defPPr>
              <a:defRPr lang="es-ES"/>
            </a:defPPr>
            <a:lvl1pPr marL="0" algn="l" defTabSz="99569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9302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10795016" y="497406"/>
            <a:ext cx="1991509" cy="6163546"/>
          </a:xfrm>
        </p:spPr>
        <p:txBody>
          <a:bodyPr vert="eaVert" anchor="t"/>
          <a:lstStyle/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565903" y="497406"/>
            <a:ext cx="10138590" cy="6163546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6" name="Marcador de número de diapositiva 3"/>
          <p:cNvSpPr txBox="1">
            <a:spLocks/>
          </p:cNvSpPr>
          <p:nvPr userDrawn="1"/>
        </p:nvSpPr>
        <p:spPr>
          <a:xfrm>
            <a:off x="565904" y="6897277"/>
            <a:ext cx="661769" cy="468526"/>
          </a:xfrm>
          <a:prstGeom prst="rect">
            <a:avLst/>
          </a:prstGeom>
        </p:spPr>
        <p:txBody>
          <a:bodyPr anchor="ctr"/>
          <a:lstStyle>
            <a:defPPr>
              <a:defRPr lang="es-ES"/>
            </a:defPPr>
            <a:lvl1pPr marL="0" algn="l" defTabSz="99569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316206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ido fondo az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Rectángulo"/>
          <p:cNvSpPr/>
          <p:nvPr userDrawn="1"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1" name="50 Rectángulo"/>
          <p:cNvSpPr/>
          <p:nvPr userDrawn="1"/>
        </p:nvSpPr>
        <p:spPr>
          <a:xfrm>
            <a:off x="7500461" y="4723552"/>
            <a:ext cx="3069439" cy="85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03011"/>
            <a:endParaRPr lang="es-ES" sz="1632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2" name="50 Rectángulo"/>
          <p:cNvSpPr/>
          <p:nvPr userDrawn="1"/>
        </p:nvSpPr>
        <p:spPr>
          <a:xfrm>
            <a:off x="7470773" y="3524115"/>
            <a:ext cx="3069439" cy="79515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03011"/>
            <a:endParaRPr lang="es-ES" sz="1632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3" name="48 Rectángulo"/>
          <p:cNvSpPr/>
          <p:nvPr userDrawn="1"/>
        </p:nvSpPr>
        <p:spPr>
          <a:xfrm>
            <a:off x="7470773" y="2303596"/>
            <a:ext cx="3069439" cy="90813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03011"/>
            <a:endParaRPr lang="es-ES" sz="1632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4" name="47 Rectángulo"/>
          <p:cNvSpPr/>
          <p:nvPr userDrawn="1"/>
        </p:nvSpPr>
        <p:spPr>
          <a:xfrm>
            <a:off x="2623401" y="3524114"/>
            <a:ext cx="3069439" cy="20505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03011"/>
            <a:endParaRPr lang="es-ES" sz="1632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5" name="46 Rectángulo"/>
          <p:cNvSpPr/>
          <p:nvPr userDrawn="1"/>
        </p:nvSpPr>
        <p:spPr>
          <a:xfrm>
            <a:off x="2604912" y="2303596"/>
            <a:ext cx="3069439" cy="90813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03011"/>
            <a:endParaRPr lang="es-ES" sz="1632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6" name="2 Título"/>
          <p:cNvSpPr>
            <a:spLocks noGrp="1"/>
          </p:cNvSpPr>
          <p:nvPr>
            <p:ph type="title"/>
          </p:nvPr>
        </p:nvSpPr>
        <p:spPr>
          <a:xfrm>
            <a:off x="513244" y="274638"/>
            <a:ext cx="11083416" cy="6725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17" name="1 Marcador de contenido"/>
          <p:cNvSpPr>
            <a:spLocks noGrp="1"/>
          </p:cNvSpPr>
          <p:nvPr>
            <p:ph sz="quarter" idx="11"/>
          </p:nvPr>
        </p:nvSpPr>
        <p:spPr>
          <a:xfrm>
            <a:off x="512561" y="1143362"/>
            <a:ext cx="11084815" cy="388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r>
              <a:rPr lang="es-ES" sz="1632">
                <a:latin typeface="Segoe UI Light" panose="020B0502040204020203" pitchFamily="34" charset="0"/>
                <a:ea typeface="Segoe UI Symbol" pitchFamily="34" charset="0"/>
                <a:cs typeface="Segoe UI Light" panose="020B0502040204020203" pitchFamily="34" charset="0"/>
              </a:rPr>
              <a:t>Editar los estilos de texto del patrón</a:t>
            </a:r>
          </a:p>
          <a:p>
            <a:pPr marL="0" lvl="1" indent="0">
              <a:buNone/>
            </a:pPr>
            <a:r>
              <a:rPr lang="es-ES" sz="1632">
                <a:latin typeface="Segoe UI Light" panose="020B0502040204020203" pitchFamily="34" charset="0"/>
                <a:ea typeface="Segoe UI Symbol" pitchFamily="34" charset="0"/>
                <a:cs typeface="Segoe UI Light" panose="020B0502040204020203" pitchFamily="34" charset="0"/>
              </a:rPr>
              <a:t>Segundo nivel</a:t>
            </a:r>
          </a:p>
        </p:txBody>
      </p:sp>
      <p:sp>
        <p:nvSpPr>
          <p:cNvPr id="18" name="Rectangle 24"/>
          <p:cNvSpPr>
            <a:spLocks noChangeArrowheads="1"/>
          </p:cNvSpPr>
          <p:nvPr userDrawn="1"/>
        </p:nvSpPr>
        <p:spPr bwMode="auto">
          <a:xfrm>
            <a:off x="2760859" y="2376996"/>
            <a:ext cx="2721191" cy="5723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2900" tIns="41450" rIns="82900" bIns="41450">
            <a:spAutoFit/>
          </a:bodyPr>
          <a:lstStyle/>
          <a:p>
            <a:pPr defTabSz="94556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s-ES" sz="1270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Enviar un mail a:</a:t>
            </a:r>
          </a:p>
          <a:p>
            <a:pPr defTabSz="945562" fontAlgn="base">
              <a:spcBef>
                <a:spcPct val="0"/>
              </a:spcBef>
              <a:spcAft>
                <a:spcPct val="0"/>
              </a:spcAft>
            </a:pPr>
            <a:r>
              <a:rPr lang="es-ES" sz="1270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  <a:hlinkClick r:id="rId3"/>
              </a:rPr>
              <a:t>info@encamina.com</a:t>
            </a:r>
            <a:endParaRPr lang="es-ES" sz="1270" dirty="0">
              <a:solidFill>
                <a:prstClr val="black"/>
              </a:solidFill>
              <a:latin typeface="Segoe UI" panose="020B0502040204020203" pitchFamily="34" charset="0"/>
              <a:ea typeface="Segoe UI Symbol" pitchFamily="34" charset="0"/>
              <a:cs typeface="Segoe UI" panose="020B0502040204020203" pitchFamily="34" charset="0"/>
            </a:endParaRPr>
          </a:p>
        </p:txBody>
      </p:sp>
      <p:sp>
        <p:nvSpPr>
          <p:cNvPr id="19" name="Rectangle 14"/>
          <p:cNvSpPr>
            <a:spLocks noChangeArrowheads="1"/>
          </p:cNvSpPr>
          <p:nvPr userDrawn="1"/>
        </p:nvSpPr>
        <p:spPr bwMode="auto">
          <a:xfrm>
            <a:off x="7572782" y="2409951"/>
            <a:ext cx="3433883" cy="525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4465" tIns="47234" rIns="94465" bIns="47234">
            <a:spAutoFit/>
          </a:bodyPr>
          <a:lstStyle/>
          <a:p>
            <a:pPr defTabSz="945562" fontAlgn="base">
              <a:spcBef>
                <a:spcPct val="20000"/>
              </a:spcBef>
              <a:spcAft>
                <a:spcPct val="0"/>
              </a:spcAft>
            </a:pPr>
            <a:r>
              <a:rPr lang="es-ES" sz="1270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Llamar al </a:t>
            </a:r>
          </a:p>
          <a:p>
            <a:pPr defTabSz="945562" fontAlgn="base">
              <a:spcBef>
                <a:spcPct val="20000"/>
              </a:spcBef>
              <a:spcAft>
                <a:spcPct val="0"/>
              </a:spcAft>
            </a:pPr>
            <a:r>
              <a:rPr lang="es-ES" sz="1270" b="1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962 698 064 </a:t>
            </a:r>
            <a:r>
              <a:rPr lang="es-ES" sz="1270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o </a:t>
            </a:r>
            <a:r>
              <a:rPr lang="es-ES" sz="1270" b="1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917 893 823 </a:t>
            </a:r>
          </a:p>
        </p:txBody>
      </p:sp>
      <p:sp>
        <p:nvSpPr>
          <p:cNvPr id="20" name="Rectangle 15"/>
          <p:cNvSpPr>
            <a:spLocks noChangeArrowheads="1"/>
          </p:cNvSpPr>
          <p:nvPr userDrawn="1"/>
        </p:nvSpPr>
        <p:spPr bwMode="auto">
          <a:xfrm>
            <a:off x="7610691" y="3665648"/>
            <a:ext cx="2244222" cy="2908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4465" tIns="47234" rIns="94465" bIns="47234">
            <a:spAutoFit/>
          </a:bodyPr>
          <a:lstStyle/>
          <a:p>
            <a:pPr defTabSz="945562" fontAlgn="base">
              <a:spcBef>
                <a:spcPct val="20000"/>
              </a:spcBef>
              <a:spcAft>
                <a:spcPct val="0"/>
              </a:spcAft>
            </a:pPr>
            <a:r>
              <a:rPr lang="es-ES" sz="1270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Enviar un fax al </a:t>
            </a:r>
            <a:r>
              <a:rPr lang="es-ES" sz="1270" b="1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962 698 063</a:t>
            </a:r>
          </a:p>
        </p:txBody>
      </p:sp>
      <p:sp>
        <p:nvSpPr>
          <p:cNvPr id="21" name="Rectangle 30"/>
          <p:cNvSpPr>
            <a:spLocks noChangeArrowheads="1"/>
          </p:cNvSpPr>
          <p:nvPr userDrawn="1"/>
        </p:nvSpPr>
        <p:spPr bwMode="auto">
          <a:xfrm>
            <a:off x="2760859" y="3652030"/>
            <a:ext cx="3174722" cy="1842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2916" tIns="41458" rIns="82916" bIns="41458">
            <a:spAutoFit/>
          </a:bodyPr>
          <a:lstStyle/>
          <a:p>
            <a:pPr defTabSz="945742" fontAlgn="base">
              <a:spcBef>
                <a:spcPct val="0"/>
              </a:spcBef>
              <a:spcAft>
                <a:spcPct val="0"/>
              </a:spcAft>
            </a:pPr>
            <a:r>
              <a:rPr lang="es-ES" sz="1270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Visitarnos en:</a:t>
            </a:r>
          </a:p>
          <a:p>
            <a:pPr defTabSz="945742" fontAlgn="base">
              <a:spcBef>
                <a:spcPct val="0"/>
              </a:spcBef>
              <a:spcAft>
                <a:spcPct val="0"/>
              </a:spcAft>
            </a:pPr>
            <a:endParaRPr lang="es-ES" sz="1270" dirty="0">
              <a:solidFill>
                <a:prstClr val="black"/>
              </a:solidFill>
              <a:latin typeface="Segoe UI" panose="020B0502040204020203" pitchFamily="34" charset="0"/>
              <a:ea typeface="Segoe UI Symbol" pitchFamily="34" charset="0"/>
              <a:cs typeface="Segoe UI" panose="020B0502040204020203" pitchFamily="34" charset="0"/>
            </a:endParaRPr>
          </a:p>
          <a:p>
            <a:pPr defTabSz="945742" fontAlgn="base">
              <a:spcBef>
                <a:spcPct val="0"/>
              </a:spcBef>
              <a:spcAft>
                <a:spcPct val="0"/>
              </a:spcAft>
            </a:pPr>
            <a:r>
              <a:rPr lang="es-ES" sz="1270" b="1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Jerónimo </a:t>
            </a:r>
            <a:r>
              <a:rPr lang="es-ES" sz="1270" b="1" dirty="0" err="1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Roure</a:t>
            </a:r>
            <a:r>
              <a:rPr lang="es-ES" sz="1270" b="1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 49</a:t>
            </a:r>
          </a:p>
          <a:p>
            <a:pPr defTabSz="945742" fontAlgn="base">
              <a:spcBef>
                <a:spcPct val="0"/>
              </a:spcBef>
              <a:spcAft>
                <a:spcPct val="0"/>
              </a:spcAft>
            </a:pPr>
            <a:r>
              <a:rPr lang="es-ES" sz="1270" b="1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46520 Puerto de Sagunto, Valencia.</a:t>
            </a:r>
          </a:p>
          <a:p>
            <a:pPr defTabSz="945742" fontAlgn="base">
              <a:spcBef>
                <a:spcPct val="0"/>
              </a:spcBef>
              <a:spcAft>
                <a:spcPct val="0"/>
              </a:spcAft>
            </a:pPr>
            <a:endParaRPr lang="es-ES" sz="1270" b="1" dirty="0">
              <a:solidFill>
                <a:prstClr val="black"/>
              </a:solidFill>
              <a:latin typeface="Segoe UI" panose="020B0502040204020203" pitchFamily="34" charset="0"/>
              <a:ea typeface="Segoe UI Symbol" pitchFamily="34" charset="0"/>
              <a:cs typeface="Segoe UI" panose="020B0502040204020203" pitchFamily="34" charset="0"/>
            </a:endParaRPr>
          </a:p>
          <a:p>
            <a:pPr defTabSz="945742" fontAlgn="base">
              <a:spcBef>
                <a:spcPct val="0"/>
              </a:spcBef>
              <a:spcAft>
                <a:spcPct val="0"/>
              </a:spcAft>
            </a:pPr>
            <a:r>
              <a:rPr lang="es-ES" sz="1270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O en:</a:t>
            </a:r>
          </a:p>
          <a:p>
            <a:pPr defTabSz="945742" fontAlgn="base">
              <a:spcBef>
                <a:spcPct val="0"/>
              </a:spcBef>
              <a:spcAft>
                <a:spcPct val="0"/>
              </a:spcAft>
            </a:pPr>
            <a:endParaRPr lang="es-ES" sz="1270" b="1" dirty="0">
              <a:solidFill>
                <a:prstClr val="black"/>
              </a:solidFill>
              <a:latin typeface="Segoe UI" panose="020B0502040204020203" pitchFamily="34" charset="0"/>
              <a:ea typeface="Segoe UI Symbol" pitchFamily="34" charset="0"/>
              <a:cs typeface="Segoe UI" panose="020B0502040204020203" pitchFamily="34" charset="0"/>
            </a:endParaRPr>
          </a:p>
          <a:p>
            <a:pPr defTabSz="945742" fontAlgn="base">
              <a:spcBef>
                <a:spcPct val="0"/>
              </a:spcBef>
              <a:spcAft>
                <a:spcPct val="0"/>
              </a:spcAft>
            </a:pPr>
            <a:r>
              <a:rPr lang="es-ES" sz="1270" b="1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Paseo de las Delicias, 30, 7ª planta</a:t>
            </a:r>
          </a:p>
          <a:p>
            <a:pPr defTabSz="945742" fontAlgn="base">
              <a:spcBef>
                <a:spcPct val="0"/>
              </a:spcBef>
              <a:spcAft>
                <a:spcPct val="0"/>
              </a:spcAft>
            </a:pPr>
            <a:r>
              <a:rPr lang="es-ES" sz="1270" b="1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28045 , Madrid, Madrid</a:t>
            </a:r>
          </a:p>
        </p:txBody>
      </p:sp>
      <p:sp>
        <p:nvSpPr>
          <p:cNvPr id="22" name="Rectangle 15"/>
          <p:cNvSpPr>
            <a:spLocks noChangeArrowheads="1"/>
          </p:cNvSpPr>
          <p:nvPr userDrawn="1"/>
        </p:nvSpPr>
        <p:spPr bwMode="auto">
          <a:xfrm>
            <a:off x="7702562" y="4854709"/>
            <a:ext cx="2580426" cy="4862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4465" tIns="47234" rIns="94465" bIns="47234">
            <a:spAutoFit/>
          </a:bodyPr>
          <a:lstStyle/>
          <a:p>
            <a:pPr defTabSz="945562" fontAlgn="base">
              <a:spcBef>
                <a:spcPct val="20000"/>
              </a:spcBef>
              <a:spcAft>
                <a:spcPct val="0"/>
              </a:spcAft>
            </a:pPr>
            <a:r>
              <a:rPr lang="es-ES" sz="1270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O hablar personalmente con tu </a:t>
            </a:r>
            <a:r>
              <a:rPr lang="es-ES" sz="1270" dirty="0" err="1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account</a:t>
            </a:r>
            <a:r>
              <a:rPr lang="es-ES" sz="1270" dirty="0">
                <a:solidFill>
                  <a:prstClr val="black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rPr>
              <a:t> manager:</a:t>
            </a:r>
          </a:p>
        </p:txBody>
      </p:sp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674" y="2037854"/>
            <a:ext cx="1029233" cy="1029233"/>
          </a:xfrm>
          <a:prstGeom prst="rect">
            <a:avLst/>
          </a:prstGeom>
        </p:spPr>
      </p:pic>
      <p:pic>
        <p:nvPicPr>
          <p:cNvPr id="24" name="Imagen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526" y="3221852"/>
            <a:ext cx="1137875" cy="1137875"/>
          </a:xfrm>
          <a:prstGeom prst="rect">
            <a:avLst/>
          </a:prstGeom>
        </p:spPr>
      </p:pic>
      <p:pic>
        <p:nvPicPr>
          <p:cNvPr id="25" name="Imagen 2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786" y="2085794"/>
            <a:ext cx="1074991" cy="1074991"/>
          </a:xfrm>
          <a:prstGeom prst="rect">
            <a:avLst/>
          </a:prstGeom>
        </p:spPr>
      </p:pic>
      <p:pic>
        <p:nvPicPr>
          <p:cNvPr id="26" name="Imagen 25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051" y="3316948"/>
            <a:ext cx="1045932" cy="1045932"/>
          </a:xfrm>
          <a:prstGeom prst="rect">
            <a:avLst/>
          </a:prstGeom>
        </p:spPr>
      </p:pic>
      <p:pic>
        <p:nvPicPr>
          <p:cNvPr id="27" name="Imagen 2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301" y="4468095"/>
            <a:ext cx="1069606" cy="106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32111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148" y="7008172"/>
            <a:ext cx="3136688" cy="402567"/>
          </a:xfrm>
          <a:prstGeom prst="rect">
            <a:avLst/>
          </a:prstGeom>
        </p:spPr>
        <p:txBody>
          <a:bodyPr/>
          <a:lstStyle/>
          <a:p>
            <a:fld id="{A4B8BC99-9ACD-BE4F-B10C-4208E66E3B9D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93008" y="7008172"/>
            <a:ext cx="4256934" cy="40256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34114" y="7008172"/>
            <a:ext cx="3136688" cy="402567"/>
          </a:xfrm>
          <a:prstGeom prst="rect">
            <a:avLst/>
          </a:prstGeom>
        </p:spPr>
        <p:txBody>
          <a:bodyPr/>
          <a:lstStyle/>
          <a:p>
            <a:fld id="{56F52DB1-0A36-E24F-B3B2-94DA0D5B1D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35264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8243" y="654215"/>
            <a:ext cx="12526465" cy="841904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8243" y="1694209"/>
            <a:ext cx="12526465" cy="5022319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2455690" y="6855218"/>
            <a:ext cx="806665" cy="578616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s" smtClean="0"/>
              <a:pPr/>
              <a:t>‹Nº›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91432121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6721475" y="-184"/>
            <a:ext cx="6721475" cy="756126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646"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90322" y="1812843"/>
            <a:ext cx="5947006" cy="2179073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6174"/>
            </a:lvl1pPr>
            <a:lvl2pPr lvl="1" algn="ctr">
              <a:spcBef>
                <a:spcPts val="0"/>
              </a:spcBef>
              <a:buSzPct val="100000"/>
              <a:defRPr sz="6174"/>
            </a:lvl2pPr>
            <a:lvl3pPr lvl="2" algn="ctr">
              <a:spcBef>
                <a:spcPts val="0"/>
              </a:spcBef>
              <a:buSzPct val="100000"/>
              <a:defRPr sz="6174"/>
            </a:lvl3pPr>
            <a:lvl4pPr lvl="3" algn="ctr">
              <a:spcBef>
                <a:spcPts val="0"/>
              </a:spcBef>
              <a:buSzPct val="100000"/>
              <a:defRPr sz="6174"/>
            </a:lvl4pPr>
            <a:lvl5pPr lvl="4" algn="ctr">
              <a:spcBef>
                <a:spcPts val="0"/>
              </a:spcBef>
              <a:buSzPct val="100000"/>
              <a:defRPr sz="6174"/>
            </a:lvl5pPr>
            <a:lvl6pPr lvl="5" algn="ctr">
              <a:spcBef>
                <a:spcPts val="0"/>
              </a:spcBef>
              <a:buSzPct val="100000"/>
              <a:defRPr sz="6174"/>
            </a:lvl6pPr>
            <a:lvl7pPr lvl="6" algn="ctr">
              <a:spcBef>
                <a:spcPts val="0"/>
              </a:spcBef>
              <a:buSzPct val="100000"/>
              <a:defRPr sz="6174"/>
            </a:lvl7pPr>
            <a:lvl8pPr lvl="7" algn="ctr">
              <a:spcBef>
                <a:spcPts val="0"/>
              </a:spcBef>
              <a:buSzPct val="100000"/>
              <a:defRPr sz="6174"/>
            </a:lvl8pPr>
            <a:lvl9pPr lvl="8" algn="ctr">
              <a:spcBef>
                <a:spcPts val="0"/>
              </a:spcBef>
              <a:buSzPct val="100000"/>
              <a:defRPr sz="6174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390322" y="4120693"/>
            <a:ext cx="5947006" cy="1815673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08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087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087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087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087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087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087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087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087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7261751" y="1064435"/>
            <a:ext cx="5640923" cy="5432025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12455690" y="6855218"/>
            <a:ext cx="806665" cy="578616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s" smtClean="0"/>
              <a:pPr/>
              <a:t>‹Nº›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079979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fondo morado cla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6 Rectángulo"/>
          <p:cNvSpPr/>
          <p:nvPr userDrawn="1"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4" name="6 Rectángulo"/>
          <p:cNvSpPr/>
          <p:nvPr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6" name="1 Marcador de título"/>
          <p:cNvSpPr>
            <a:spLocks noGrp="1"/>
          </p:cNvSpPr>
          <p:nvPr>
            <p:ph type="title"/>
          </p:nvPr>
        </p:nvSpPr>
        <p:spPr>
          <a:xfrm>
            <a:off x="565904" y="302801"/>
            <a:ext cx="12220621" cy="741526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7" name="Marcador de contenido 6"/>
          <p:cNvSpPr>
            <a:spLocks noGrp="1"/>
          </p:cNvSpPr>
          <p:nvPr>
            <p:ph sz="quarter" idx="11"/>
          </p:nvPr>
        </p:nvSpPr>
        <p:spPr>
          <a:xfrm>
            <a:off x="565151" y="1260476"/>
            <a:ext cx="12222163" cy="56165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88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fondo mor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6 Rectángulo"/>
          <p:cNvSpPr/>
          <p:nvPr userDrawn="1"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6A3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4" name="6 Rectángulo"/>
          <p:cNvSpPr/>
          <p:nvPr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6A3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6" name="1 Marcador de título"/>
          <p:cNvSpPr>
            <a:spLocks noGrp="1"/>
          </p:cNvSpPr>
          <p:nvPr>
            <p:ph type="title"/>
          </p:nvPr>
        </p:nvSpPr>
        <p:spPr>
          <a:xfrm>
            <a:off x="565904" y="302801"/>
            <a:ext cx="12220621" cy="741526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7" name="Marcador de contenido 6"/>
          <p:cNvSpPr>
            <a:spLocks noGrp="1"/>
          </p:cNvSpPr>
          <p:nvPr>
            <p:ph sz="quarter" idx="11"/>
          </p:nvPr>
        </p:nvSpPr>
        <p:spPr>
          <a:xfrm>
            <a:off x="565151" y="1260476"/>
            <a:ext cx="12222163" cy="56165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379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fondo az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Rectángulo"/>
          <p:cNvSpPr/>
          <p:nvPr userDrawn="1"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4" name="6 Rectángulo"/>
          <p:cNvSpPr/>
          <p:nvPr/>
        </p:nvSpPr>
        <p:spPr>
          <a:xfrm>
            <a:off x="0" y="1"/>
            <a:ext cx="13442950" cy="7561263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8" name="1 Marcador de título"/>
          <p:cNvSpPr>
            <a:spLocks noGrp="1"/>
          </p:cNvSpPr>
          <p:nvPr>
            <p:ph type="title"/>
          </p:nvPr>
        </p:nvSpPr>
        <p:spPr>
          <a:xfrm>
            <a:off x="565904" y="302801"/>
            <a:ext cx="12220621" cy="741526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Marcador de contenido 6"/>
          <p:cNvSpPr>
            <a:spLocks noGrp="1"/>
          </p:cNvSpPr>
          <p:nvPr>
            <p:ph sz="quarter" idx="11"/>
          </p:nvPr>
        </p:nvSpPr>
        <p:spPr>
          <a:xfrm>
            <a:off x="565151" y="1260476"/>
            <a:ext cx="12222163" cy="56165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815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ción azul-ver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BAD8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7128792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Rectángulo 8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BAD8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2" name="Triángulo isósceles 11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371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cion azul-amari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6 Rectángulo"/>
          <p:cNvSpPr/>
          <p:nvPr userDrawn="1"/>
        </p:nvSpPr>
        <p:spPr>
          <a:xfrm>
            <a:off x="1" y="1"/>
            <a:ext cx="6721476" cy="7561263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10531709" y="3821715"/>
            <a:ext cx="5256583" cy="565903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721475" y="-27513"/>
            <a:ext cx="6721475" cy="7588777"/>
          </a:xfrm>
          <a:prstGeom prst="rect">
            <a:avLst/>
          </a:prstGeom>
          <a:solidFill>
            <a:srgbClr val="FFD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8"/>
          </a:xfrm>
          <a:prstGeom prst="rect">
            <a:avLst/>
          </a:prstGeom>
        </p:spPr>
      </p:pic>
      <p:sp>
        <p:nvSpPr>
          <p:cNvPr id="7" name="6 Rectángulo"/>
          <p:cNvSpPr/>
          <p:nvPr/>
        </p:nvSpPr>
        <p:spPr>
          <a:xfrm>
            <a:off x="2" y="1"/>
            <a:ext cx="6721476" cy="7561263"/>
          </a:xfrm>
          <a:prstGeom prst="rect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8" name="Triángulo isósceles 7"/>
          <p:cNvSpPr/>
          <p:nvPr/>
        </p:nvSpPr>
        <p:spPr>
          <a:xfrm rot="19765711">
            <a:off x="6365082" y="3564608"/>
            <a:ext cx="501175" cy="432048"/>
          </a:xfrm>
          <a:prstGeom prst="triangle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799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7128792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9" name="Rectángulo 8"/>
          <p:cNvSpPr/>
          <p:nvPr userDrawn="1"/>
        </p:nvSpPr>
        <p:spPr>
          <a:xfrm>
            <a:off x="6721474" y="-27515"/>
            <a:ext cx="6721475" cy="7588777"/>
          </a:xfrm>
          <a:prstGeom prst="rect">
            <a:avLst/>
          </a:prstGeom>
          <a:solidFill>
            <a:srgbClr val="FFD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050067" y="7119617"/>
            <a:ext cx="964794" cy="189407"/>
          </a:xfrm>
          <a:prstGeom prst="rect">
            <a:avLst/>
          </a:prstGeom>
        </p:spPr>
      </p:pic>
      <p:sp>
        <p:nvSpPr>
          <p:cNvPr id="12" name="Triángulo isósceles 11"/>
          <p:cNvSpPr/>
          <p:nvPr userDrawn="1"/>
        </p:nvSpPr>
        <p:spPr>
          <a:xfrm rot="19765711">
            <a:off x="6365081" y="3564608"/>
            <a:ext cx="501176" cy="432048"/>
          </a:xfrm>
          <a:prstGeom prst="triangle">
            <a:avLst/>
          </a:prstGeom>
          <a:solidFill>
            <a:srgbClr val="13A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5055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565904" y="302801"/>
            <a:ext cx="12220621" cy="741526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65904" y="1454844"/>
            <a:ext cx="12220621" cy="5206108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51"/>
          <a:stretch>
            <a:fillRect/>
          </a:stretch>
        </p:blipFill>
        <p:spPr>
          <a:xfrm>
            <a:off x="12050067" y="7131542"/>
            <a:ext cx="964794" cy="183489"/>
          </a:xfrm>
          <a:prstGeom prst="rect">
            <a:avLst/>
          </a:prstGeom>
        </p:spPr>
      </p:pic>
      <p:sp>
        <p:nvSpPr>
          <p:cNvPr id="7" name="Marcador de número de diapositiva 3"/>
          <p:cNvSpPr>
            <a:spLocks noGrp="1"/>
          </p:cNvSpPr>
          <p:nvPr>
            <p:ph type="sldNum" sz="quarter" idx="4"/>
          </p:nvPr>
        </p:nvSpPr>
        <p:spPr>
          <a:xfrm>
            <a:off x="565904" y="6897277"/>
            <a:ext cx="661769" cy="468526"/>
          </a:xfrm>
          <a:prstGeom prst="rect">
            <a:avLst/>
          </a:prstGeom>
        </p:spPr>
        <p:txBody>
          <a:bodyPr anchor="ctr"/>
          <a:lstStyle>
            <a:lvl1pPr algn="l">
              <a:defRPr sz="1000"/>
            </a:lvl1pPr>
          </a:lstStyle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‹Nº›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51"/>
          <a:stretch>
            <a:fillRect/>
          </a:stretch>
        </p:blipFill>
        <p:spPr>
          <a:xfrm>
            <a:off x="12050067" y="7131541"/>
            <a:ext cx="964794" cy="183489"/>
          </a:xfrm>
          <a:prstGeom prst="rect">
            <a:avLst/>
          </a:prstGeom>
        </p:spPr>
      </p:pic>
      <p:sp>
        <p:nvSpPr>
          <p:cNvPr id="9" name="Rectángulo 8"/>
          <p:cNvSpPr/>
          <p:nvPr userDrawn="1"/>
        </p:nvSpPr>
        <p:spPr>
          <a:xfrm flipH="1">
            <a:off x="13696091" y="6822774"/>
            <a:ext cx="617533" cy="617533"/>
          </a:xfrm>
          <a:prstGeom prst="rect">
            <a:avLst/>
          </a:prstGeom>
          <a:solidFill>
            <a:srgbClr val="4AAC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Rectángulo 9"/>
          <p:cNvSpPr/>
          <p:nvPr userDrawn="1"/>
        </p:nvSpPr>
        <p:spPr>
          <a:xfrm flipH="1">
            <a:off x="13696091" y="6138951"/>
            <a:ext cx="617533" cy="617533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Rectángulo 10"/>
          <p:cNvSpPr/>
          <p:nvPr userDrawn="1"/>
        </p:nvSpPr>
        <p:spPr>
          <a:xfrm flipH="1">
            <a:off x="13696091" y="5455126"/>
            <a:ext cx="617533" cy="617533"/>
          </a:xfrm>
          <a:prstGeom prst="rect">
            <a:avLst/>
          </a:prstGeom>
          <a:solidFill>
            <a:srgbClr val="BAD8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Rectángulo 11"/>
          <p:cNvSpPr/>
          <p:nvPr userDrawn="1"/>
        </p:nvSpPr>
        <p:spPr>
          <a:xfrm flipH="1">
            <a:off x="13696091" y="4771301"/>
            <a:ext cx="617533" cy="617533"/>
          </a:xfrm>
          <a:prstGeom prst="rect">
            <a:avLst/>
          </a:prstGeom>
          <a:solidFill>
            <a:srgbClr val="FFD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Rectángulo 12"/>
          <p:cNvSpPr/>
          <p:nvPr userDrawn="1"/>
        </p:nvSpPr>
        <p:spPr>
          <a:xfrm flipH="1">
            <a:off x="13696091" y="4087476"/>
            <a:ext cx="617533" cy="617533"/>
          </a:xfrm>
          <a:prstGeom prst="rect">
            <a:avLst/>
          </a:prstGeom>
          <a:solidFill>
            <a:srgbClr val="EFB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Rectángulo 13"/>
          <p:cNvSpPr/>
          <p:nvPr userDrawn="1"/>
        </p:nvSpPr>
        <p:spPr>
          <a:xfrm flipH="1">
            <a:off x="13696091" y="3403651"/>
            <a:ext cx="617533" cy="617533"/>
          </a:xfrm>
          <a:prstGeom prst="rect">
            <a:avLst/>
          </a:prstGeom>
          <a:solidFill>
            <a:srgbClr val="ED81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Rectángulo 14"/>
          <p:cNvSpPr/>
          <p:nvPr userDrawn="1"/>
        </p:nvSpPr>
        <p:spPr>
          <a:xfrm flipH="1">
            <a:off x="13696091" y="2719826"/>
            <a:ext cx="617533" cy="617533"/>
          </a:xfrm>
          <a:prstGeom prst="rect">
            <a:avLst/>
          </a:prstGeom>
          <a:solidFill>
            <a:srgbClr val="C01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Rectángulo 15"/>
          <p:cNvSpPr/>
          <p:nvPr userDrawn="1"/>
        </p:nvSpPr>
        <p:spPr>
          <a:xfrm flipH="1">
            <a:off x="13696091" y="2036001"/>
            <a:ext cx="617533" cy="617533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7" name="Rectángulo 16"/>
          <p:cNvSpPr/>
          <p:nvPr userDrawn="1"/>
        </p:nvSpPr>
        <p:spPr>
          <a:xfrm flipH="1">
            <a:off x="13696091" y="1352176"/>
            <a:ext cx="617533" cy="617533"/>
          </a:xfrm>
          <a:prstGeom prst="rect">
            <a:avLst/>
          </a:prstGeom>
          <a:solidFill>
            <a:srgbClr val="6A3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8" name="Rectángulo 17"/>
          <p:cNvSpPr/>
          <p:nvPr userDrawn="1"/>
        </p:nvSpPr>
        <p:spPr>
          <a:xfrm flipH="1">
            <a:off x="13696091" y="668351"/>
            <a:ext cx="617533" cy="617533"/>
          </a:xfrm>
          <a:prstGeom prst="rect">
            <a:avLst/>
          </a:prstGeom>
          <a:solidFill>
            <a:srgbClr val="007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9" name="Rectángulo 18"/>
          <p:cNvSpPr/>
          <p:nvPr userDrawn="1"/>
        </p:nvSpPr>
        <p:spPr>
          <a:xfrm flipH="1">
            <a:off x="13696091" y="-15474"/>
            <a:ext cx="617533" cy="617533"/>
          </a:xfrm>
          <a:prstGeom prst="rect">
            <a:avLst/>
          </a:prstGeom>
          <a:solidFill>
            <a:srgbClr val="0E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02823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  <p:sldLayoutId id="2147483874" r:id="rId13"/>
    <p:sldLayoutId id="2147483875" r:id="rId14"/>
    <p:sldLayoutId id="2147483876" r:id="rId15"/>
    <p:sldLayoutId id="2147483877" r:id="rId16"/>
    <p:sldLayoutId id="2147483878" r:id="rId17"/>
    <p:sldLayoutId id="2147483879" r:id="rId18"/>
    <p:sldLayoutId id="2147483880" r:id="rId19"/>
    <p:sldLayoutId id="2147483881" r:id="rId20"/>
    <p:sldLayoutId id="2147483882" r:id="rId21"/>
    <p:sldLayoutId id="2147483883" r:id="rId22"/>
    <p:sldLayoutId id="2147483884" r:id="rId23"/>
    <p:sldLayoutId id="2147483885" r:id="rId24"/>
    <p:sldLayoutId id="2147483886" r:id="rId25"/>
    <p:sldLayoutId id="2147483887" r:id="rId26"/>
    <p:sldLayoutId id="2147483888" r:id="rId27"/>
    <p:sldLayoutId id="2147483889" r:id="rId28"/>
    <p:sldLayoutId id="2147483890" r:id="rId29"/>
    <p:sldLayoutId id="2147483891" r:id="rId30"/>
    <p:sldLayoutId id="2147483892" r:id="rId31"/>
    <p:sldLayoutId id="2147483893" r:id="rId32"/>
    <p:sldLayoutId id="2147483894" r:id="rId33"/>
    <p:sldLayoutId id="2147483895" r:id="rId34"/>
    <p:sldLayoutId id="2147483896" r:id="rId35"/>
    <p:sldLayoutId id="2147483897" r:id="rId36"/>
    <p:sldLayoutId id="2147483898" r:id="rId37"/>
    <p:sldLayoutId id="2147483899" r:id="rId38"/>
    <p:sldLayoutId id="2147483900" r:id="rId39"/>
    <p:sldLayoutId id="2147483901" r:id="rId40"/>
    <p:sldLayoutId id="2147483902" r:id="rId41"/>
    <p:sldLayoutId id="2147483903" r:id="rId42"/>
    <p:sldLayoutId id="2147483904" r:id="rId43"/>
    <p:sldLayoutId id="2147483905" r:id="rId44"/>
    <p:sldLayoutId id="2147483906" r:id="rId45"/>
    <p:sldLayoutId id="2147483907" r:id="rId46"/>
    <p:sldLayoutId id="2147483908" r:id="rId47"/>
    <p:sldLayoutId id="2147483909" r:id="rId48"/>
    <p:sldLayoutId id="2147483910" r:id="rId49"/>
  </p:sldLayoutIdLst>
  <p:hf hdr="0" ftr="0" dt="0"/>
  <p:txStyles>
    <p:titleStyle>
      <a:lvl1pPr algn="l" defTabSz="995548" rtl="0" eaLnBrk="1" latinLnBrk="0" hangingPunct="1">
        <a:spcBef>
          <a:spcPct val="0"/>
        </a:spcBef>
        <a:buNone/>
        <a:defRPr lang="es-ES" sz="3499" kern="1200" dirty="0" smtClean="0">
          <a:solidFill>
            <a:srgbClr val="13A4D9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</p:titleStyle>
    <p:bodyStyle>
      <a:lvl1pPr marL="373331" indent="-373331" algn="l" defTabSz="995548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marL="808882" indent="-311109" algn="l" defTabSz="995548" rtl="0" eaLnBrk="1" latinLnBrk="0" hangingPunct="1">
        <a:spcBef>
          <a:spcPct val="20000"/>
        </a:spcBef>
        <a:buFont typeface="Arial" pitchFamily="34" charset="0"/>
        <a:buChar char="–"/>
        <a:defRPr lang="es-ES" sz="1600" kern="1200" dirty="0" smtClean="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2pPr>
      <a:lvl3pPr marL="1244436" indent="-248887" algn="l" defTabSz="995548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3pPr>
      <a:lvl4pPr marL="1742209" indent="-248887" algn="l" defTabSz="995548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4pPr>
      <a:lvl5pPr marL="2239983" indent="-248887" algn="l" defTabSz="995548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5pPr>
      <a:lvl6pPr marL="2737757" indent="-248887" algn="l" defTabSz="995548" rtl="0" eaLnBrk="1" latinLnBrk="0" hangingPunct="1">
        <a:spcBef>
          <a:spcPct val="20000"/>
        </a:spcBef>
        <a:buFont typeface="Arial" pitchFamily="34" charset="0"/>
        <a:buChar char="•"/>
        <a:defRPr sz="2199" kern="1200">
          <a:solidFill>
            <a:schemeClr val="tx1"/>
          </a:solidFill>
          <a:latin typeface="+mn-lt"/>
          <a:ea typeface="+mn-ea"/>
          <a:cs typeface="+mn-cs"/>
        </a:defRPr>
      </a:lvl6pPr>
      <a:lvl7pPr marL="3235531" indent="-248887" algn="l" defTabSz="995548" rtl="0" eaLnBrk="1" latinLnBrk="0" hangingPunct="1">
        <a:spcBef>
          <a:spcPct val="20000"/>
        </a:spcBef>
        <a:buFont typeface="Arial" pitchFamily="34" charset="0"/>
        <a:buChar char="•"/>
        <a:defRPr sz="2199" kern="1200">
          <a:solidFill>
            <a:schemeClr val="tx1"/>
          </a:solidFill>
          <a:latin typeface="+mn-lt"/>
          <a:ea typeface="+mn-ea"/>
          <a:cs typeface="+mn-cs"/>
        </a:defRPr>
      </a:lvl7pPr>
      <a:lvl8pPr marL="3733305" indent="-248887" algn="l" defTabSz="995548" rtl="0" eaLnBrk="1" latinLnBrk="0" hangingPunct="1">
        <a:spcBef>
          <a:spcPct val="20000"/>
        </a:spcBef>
        <a:buFont typeface="Arial" pitchFamily="34" charset="0"/>
        <a:buChar char="•"/>
        <a:defRPr sz="2199" kern="1200">
          <a:solidFill>
            <a:schemeClr val="tx1"/>
          </a:solidFill>
          <a:latin typeface="+mn-lt"/>
          <a:ea typeface="+mn-ea"/>
          <a:cs typeface="+mn-cs"/>
        </a:defRPr>
      </a:lvl8pPr>
      <a:lvl9pPr marL="4231079" indent="-248887" algn="l" defTabSz="995548" rtl="0" eaLnBrk="1" latinLnBrk="0" hangingPunct="1">
        <a:spcBef>
          <a:spcPct val="20000"/>
        </a:spcBef>
        <a:buFont typeface="Arial" pitchFamily="34" charset="0"/>
        <a:buChar char="•"/>
        <a:defRPr sz="21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95548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774" algn="l" defTabSz="995548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548" algn="l" defTabSz="995548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322" algn="l" defTabSz="995548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096" algn="l" defTabSz="995548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8869" algn="l" defTabSz="995548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6644" algn="l" defTabSz="995548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418" algn="l" defTabSz="995548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193" algn="l" defTabSz="995548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techclub.formaciontajamar.com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7" Type="http://schemas.openxmlformats.org/officeDocument/2006/relationships/image" Target="../media/image20.jpeg"/><Relationship Id="rId2" Type="http://schemas.openxmlformats.org/officeDocument/2006/relationships/hyperlink" Target="mailto:dcorregidor@encamina.com" TargetMode="Externa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8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8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9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0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7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g"/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47.xml"/><Relationship Id="rId4" Type="http://schemas.openxmlformats.org/officeDocument/2006/relationships/image" Target="../media/image61.jp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6435656"/>
            <a:ext cx="13442950" cy="1125269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5606624" y="1788981"/>
            <a:ext cx="6610197" cy="2427997"/>
          </a:xfrm>
          <a:prstGeom prst="rect">
            <a:avLst/>
          </a:prstGeom>
        </p:spPr>
        <p:txBody>
          <a:bodyPr vert="horz" lIns="98840" tIns="49420" rIns="98840" bIns="494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94187"/>
            <a:r>
              <a:rPr lang="es-ES" sz="4756" b="1" dirty="0">
                <a:solidFill>
                  <a:sysClr val="windowText" lastClr="000000"/>
                </a:solidFill>
                <a:latin typeface="Calibri"/>
              </a:rPr>
              <a:t>Introducción a </a:t>
            </a:r>
            <a:r>
              <a:rPr lang="es-ES" sz="4756" b="1" dirty="0" err="1">
                <a:solidFill>
                  <a:sysClr val="windowText" lastClr="000000"/>
                </a:solidFill>
                <a:latin typeface="Calibri"/>
              </a:rPr>
              <a:t>React</a:t>
            </a:r>
            <a:r>
              <a:rPr lang="es-ES" sz="4756" b="1" dirty="0">
                <a:solidFill>
                  <a:sysClr val="windowText" lastClr="000000"/>
                </a:solidFill>
                <a:latin typeface="Calibri"/>
              </a:rPr>
              <a:t> y </a:t>
            </a:r>
            <a:r>
              <a:rPr lang="es-ES" sz="4756" b="1" dirty="0" err="1">
                <a:solidFill>
                  <a:sysClr val="windowText" lastClr="000000"/>
                </a:solidFill>
                <a:latin typeface="Calibri"/>
              </a:rPr>
              <a:t>Redux</a:t>
            </a:r>
            <a:r>
              <a:rPr lang="es-ES" sz="4756" b="1" dirty="0">
                <a:solidFill>
                  <a:sysClr val="windowText" lastClr="000000"/>
                </a:solidFill>
                <a:latin typeface="Calibri"/>
              </a:rPr>
              <a:t> con </a:t>
            </a:r>
            <a:r>
              <a:rPr lang="es-ES" sz="4756" b="1" dirty="0" err="1">
                <a:solidFill>
                  <a:sysClr val="windowText" lastClr="000000"/>
                </a:solidFill>
                <a:latin typeface="Calibri"/>
              </a:rPr>
              <a:t>TypeScript</a:t>
            </a:r>
            <a:endParaRPr lang="es-ES" sz="4756" b="1" dirty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9" name="Subtítulo 2"/>
          <p:cNvSpPr txBox="1">
            <a:spLocks/>
          </p:cNvSpPr>
          <p:nvPr/>
        </p:nvSpPr>
        <p:spPr>
          <a:xfrm>
            <a:off x="2260965" y="4718738"/>
            <a:ext cx="10213485" cy="1894437"/>
          </a:xfrm>
          <a:prstGeom prst="rect">
            <a:avLst/>
          </a:prstGeom>
        </p:spPr>
        <p:txBody>
          <a:bodyPr vert="horz" lIns="98840" tIns="49420" rIns="98840" bIns="49420" rtlCol="0">
            <a:normAutofit fontScale="850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3459" b="1" dirty="0">
                <a:solidFill>
                  <a:prstClr val="black"/>
                </a:solidFill>
                <a:latin typeface="Calibri"/>
                <a:hlinkClick r:id="rId3"/>
              </a:rPr>
              <a:t>http://techclub.formaciontajamar.com/</a:t>
            </a:r>
            <a:endParaRPr lang="es-ES" sz="3459" b="1" dirty="0">
              <a:solidFill>
                <a:prstClr val="black"/>
              </a:solidFill>
              <a:latin typeface="Calibri"/>
            </a:endParaRPr>
          </a:p>
          <a:p>
            <a:pPr algn="l"/>
            <a:r>
              <a:rPr lang="es-ES" sz="3459" b="1" dirty="0">
                <a:solidFill>
                  <a:srgbClr val="1F497D"/>
                </a:solidFill>
                <a:latin typeface="Calibri"/>
              </a:rPr>
              <a:t>Twitter</a:t>
            </a:r>
            <a:r>
              <a:rPr lang="es-ES" sz="3459" b="1" dirty="0">
                <a:solidFill>
                  <a:prstClr val="black"/>
                </a:solidFill>
                <a:latin typeface="Calibri"/>
              </a:rPr>
              <a:t>: @TechClubTajamar</a:t>
            </a:r>
          </a:p>
          <a:p>
            <a:pPr algn="l"/>
            <a:r>
              <a:rPr lang="es-ES" sz="3459" b="1" dirty="0">
                <a:solidFill>
                  <a:srgbClr val="1F497D"/>
                </a:solidFill>
                <a:latin typeface="Calibri"/>
              </a:rPr>
              <a:t>Facebook</a:t>
            </a:r>
            <a:r>
              <a:rPr lang="es-ES" sz="3459" b="1" dirty="0">
                <a:solidFill>
                  <a:prstClr val="black"/>
                </a:solidFill>
                <a:latin typeface="Calibri"/>
              </a:rPr>
              <a:t>: Facebook.com/formaciontajamar</a:t>
            </a:r>
          </a:p>
          <a:p>
            <a:pPr algn="l"/>
            <a:r>
              <a:rPr lang="es-ES" sz="3351" b="1" dirty="0">
                <a:solidFill>
                  <a:srgbClr val="1F497D"/>
                </a:solidFill>
                <a:latin typeface="Calibri"/>
              </a:rPr>
              <a:t>YouTube</a:t>
            </a:r>
            <a:r>
              <a:rPr lang="es-ES" sz="3459" b="1" dirty="0">
                <a:solidFill>
                  <a:prstClr val="black"/>
                </a:solidFill>
                <a:latin typeface="Calibri"/>
              </a:rPr>
              <a:t>: </a:t>
            </a:r>
            <a:r>
              <a:rPr lang="es-ES" sz="3351" b="1" dirty="0">
                <a:solidFill>
                  <a:prstClr val="black"/>
                </a:solidFill>
                <a:latin typeface="Calibri"/>
              </a:rPr>
              <a:t>https://www.youtube.com/c/Formaciontajamar</a:t>
            </a:r>
            <a:r>
              <a:rPr lang="es-ES" sz="3459" dirty="0">
                <a:solidFill>
                  <a:prstClr val="black">
                    <a:tint val="75000"/>
                  </a:prstClr>
                </a:solidFill>
                <a:latin typeface="Calibri"/>
              </a:rPr>
              <a:t> </a:t>
            </a:r>
            <a:endParaRPr lang="es-ES" sz="3459" b="1" dirty="0">
              <a:solidFill>
                <a:prstClr val="black"/>
              </a:solidFill>
              <a:latin typeface="Calibri"/>
            </a:endParaRPr>
          </a:p>
          <a:p>
            <a:pPr algn="l"/>
            <a:endParaRPr lang="es-ES" sz="3459" b="1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595" y="1116146"/>
            <a:ext cx="3469356" cy="346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89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351C640C-3C52-429A-B6F6-C706D06F6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Tipos 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3ABA005-E654-4189-9CC8-13F86F34DFC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897688"/>
            <a:ext cx="661988" cy="468312"/>
          </a:xfrm>
        </p:spPr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10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3074" name="Picture 2" descr="Imagen relacionada">
            <a:extLst>
              <a:ext uri="{FF2B5EF4-FFF2-40B4-BE49-F238E27FC236}">
                <a16:creationId xmlns:a16="http://schemas.microsoft.com/office/drawing/2014/main" id="{6C230BBC-2B32-4AB7-A0DD-02E9BF6FD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1617" y="1836415"/>
            <a:ext cx="4686521" cy="396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072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75245C2-5B13-4008-AB95-BB9387323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EAA61BA-60F1-4FDD-8353-5CC59747B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66CB619-F1D5-4B41-8F76-76AE7062F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835" y="302802"/>
            <a:ext cx="11593288" cy="658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569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A02BA473-23EE-4785-91E3-2B3B3C779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36A0113-E62E-4244-B83A-46202CB8B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9D2EA6D-9A77-4B0F-8B2A-9091C9A958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12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0BC77E5-A56A-43CB-BE8A-C558AC882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769" y="612279"/>
            <a:ext cx="11305255" cy="564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747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078BC43D-009B-49AE-A2B7-385EE05F7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63B45E2-80D4-46FF-8CD8-E8DC6969C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9A27EF4-440D-4FAD-A9EB-C77B231B44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13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4C5FBE2-E825-4020-96EB-A09F0EB2E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859" y="1218519"/>
            <a:ext cx="1089660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658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6A35F60C-3920-4BF8-B6AA-2042C2195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59DC2A4-3370-49AF-BC95-A4C49A728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C3CDB0B-1415-40A2-8654-5B42CC679F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14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4589494-C544-41C3-8680-1FFAC515B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939" y="468263"/>
            <a:ext cx="973455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85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74DABB54-ECCB-467D-A4C3-8CC1A2C83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38E23A9-045D-45E3-A378-DBA7CCC63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541ECE-124A-485C-8BEF-D47E40B9AE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15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B35E1D9-C14A-4BD3-BF76-E979A8C2D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851" y="673564"/>
            <a:ext cx="11641832" cy="581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942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21CC19F5-EF37-402B-A91B-18B05D5EB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EAA74F9-CF4E-4DCF-8CD9-444B9793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0BF6A65-B6A3-4E2B-95E0-2B2800D2F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16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BA71BA1-D13B-40C6-AEFC-9E1FC9992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883" y="396255"/>
            <a:ext cx="11161240" cy="639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042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5139B381-0FB7-4523-B8E5-2ABE36D3F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B35D04B-42C9-445B-ADD3-0A2ED18BF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F723495-4596-4B96-A221-3CCD2DF2C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17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63349D2-263F-4DE7-8F6A-C27BFDFE9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883" y="356504"/>
            <a:ext cx="11089232" cy="631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50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46AC8C10-97CC-4124-B66D-40F272B2C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225F2ED-E33C-4A99-9BEF-A5E7819F6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E2CAC21-040B-4080-BDA6-4A9F3EECB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18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70D4760-13C7-45C4-9DDF-AD6A1F19A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75" y="468263"/>
            <a:ext cx="10782300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650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0DBEEEF3-27A1-4B90-97D1-D7C84AEC2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06A4FE9-A0C6-49C0-827E-5D5F0A71D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B04F7C-0A0A-43AF-AC44-D76C33F811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19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DCA0ED9-E7CE-4835-B715-68BCF6438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859" y="468263"/>
            <a:ext cx="10945216" cy="597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29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1776" y="-1412287"/>
            <a:ext cx="3919934" cy="117818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Typescript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4035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8F6F1D2-3D4B-4E04-9329-2528487C2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escribir mejores Funciones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0182517-0211-4005-9D07-396179D444B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897688"/>
            <a:ext cx="661988" cy="468312"/>
          </a:xfrm>
        </p:spPr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20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4022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ACEC584-5B0C-447A-9EC3-C3DBFC62A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D5E6892-705B-47B2-9AE1-C8BD0D3BA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DAC0389-594F-4A29-9F61-B8E879037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859" y="1332359"/>
            <a:ext cx="10982325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464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D7FCEAB1-CD91-460E-9877-3FD3529EC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EAEC757-BB6C-40D6-A3D9-E77C88031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78C66E7-D6B8-490C-8BDC-8B61E41323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22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3D7AE5D-B1E0-4167-B68B-DF29DCF68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236" y="900311"/>
            <a:ext cx="11830050" cy="564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9502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BEED194C-F330-44A9-AA65-E7C58962E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35A1455-4E43-4F7C-A917-83D0FFB1B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EA4C51-7CFD-481E-846A-3A1F5F3F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23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4983739-5598-4E4E-AAF0-CED43B813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04" y="665373"/>
            <a:ext cx="12011025" cy="53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412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F3D0A52A-8495-401B-9EC4-BF2472FF8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3E10521-BD9E-4331-86EE-DB3EC04A4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EB8656F-A10A-43ED-AA92-663366346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24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A7198CC-278B-4660-856B-28CD24531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462" y="302801"/>
            <a:ext cx="10953750" cy="62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421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92FEF2DC-9F22-4C39-9947-012FFE01A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BCF8CD9-A7C9-4D57-8E87-F7AFEF06E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6B75308-F7A6-4255-B562-66EFC5DF54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25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A87CC77-3855-400F-AF67-A61C469F2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851" y="612279"/>
            <a:ext cx="11377264" cy="576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85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E9F89323-07B2-42EC-B818-F1DB87F42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Interfaces vs Clases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C4F303-9FCF-44DB-9CEB-C4CA9D79652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897688"/>
            <a:ext cx="661988" cy="468312"/>
          </a:xfrm>
        </p:spPr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26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8983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F19EA2E-AE47-4F02-9D6E-B85C68D5C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9213AD7-4EA5-4D8E-BE8E-37411010B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6D7C26F-28CB-40EE-BAED-CADA7B215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827" y="396255"/>
            <a:ext cx="11429231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6503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068DBEA2-8CE1-42EF-88C1-0F952BEC6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DBF152A-E8FA-456B-8A9B-CBC9FE26E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A443A0-0C68-4490-BAFF-36369D47A7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28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7EB2C19-997B-407E-84B6-0931528FA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843" y="540271"/>
            <a:ext cx="11521280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451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A1BF1E6A-2AAA-4E56-98F5-1E10D5BCB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7719DE4-60D3-47AE-A545-2EA62D105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DE7B444-DE5E-4595-82D3-7148665A18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29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EA35A73-2D97-4495-B00C-BFC2DD949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891" y="322209"/>
            <a:ext cx="10729192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19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Daniel </a:t>
            </a:r>
            <a:r>
              <a:rPr lang="en-US" sz="4000" b="1" dirty="0" err="1"/>
              <a:t>Corrregidor</a:t>
            </a:r>
            <a:r>
              <a:rPr lang="en-US" sz="4000" b="1" dirty="0"/>
              <a:t> Coronado</a:t>
            </a:r>
            <a:endParaRPr lang="es-ES" sz="1800" b="1" dirty="0">
              <a:solidFill>
                <a:srgbClr val="666666"/>
              </a:solidFill>
            </a:endParaRPr>
          </a:p>
        </p:txBody>
      </p:sp>
      <p:sp>
        <p:nvSpPr>
          <p:cNvPr id="9" name="Marcador de texto 2"/>
          <p:cNvSpPr txBox="1">
            <a:spLocks/>
          </p:cNvSpPr>
          <p:nvPr/>
        </p:nvSpPr>
        <p:spPr>
          <a:xfrm>
            <a:off x="3625131" y="1755205"/>
            <a:ext cx="7835800" cy="2738100"/>
          </a:xfrm>
          <a:prstGeom prst="rect">
            <a:avLst/>
          </a:prstGeom>
        </p:spPr>
        <p:txBody>
          <a:bodyPr/>
          <a:lstStyle>
            <a:lvl1pPr marL="373384" indent="-373384" algn="l" defTabSz="99569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808998" indent="-311153" algn="l" defTabSz="99569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s-ES" sz="1600" kern="1200" dirty="0" smtClean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244613" indent="-248923" algn="l" defTabSz="99569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742458" indent="-248923" algn="l" defTabSz="99569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240303" indent="-248923" algn="l" defTabSz="99569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738148" indent="-248923" algn="l" defTabSz="99569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993" indent="-248923" algn="l" defTabSz="99569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838" indent="-248923" algn="l" defTabSz="99569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683" indent="-248923" algn="l" defTabSz="99569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9725" lvl="1" indent="0">
              <a:buNone/>
            </a:pPr>
            <a:r>
              <a:rPr lang="en-US" sz="2400" dirty="0"/>
              <a:t>Cloud Solution Developer</a:t>
            </a:r>
          </a:p>
          <a:p>
            <a:pPr marL="339725" lvl="1" indent="0">
              <a:buNone/>
            </a:pPr>
            <a:endParaRPr lang="en-US" dirty="0">
              <a:hlinkClick r:id="" action="ppaction://noaction"/>
            </a:endParaRPr>
          </a:p>
          <a:p>
            <a:pPr marL="339725" lvl="1" indent="0">
              <a:lnSpc>
                <a:spcPct val="150000"/>
              </a:lnSpc>
              <a:buNone/>
            </a:pPr>
            <a:r>
              <a:rPr lang="en-US" sz="2400" dirty="0"/>
              <a:t>	</a:t>
            </a:r>
            <a:r>
              <a:rPr lang="en-US" sz="2400" dirty="0">
                <a:hlinkClick r:id="rId2"/>
              </a:rPr>
              <a:t>dcorregidor@encamina.com</a:t>
            </a:r>
            <a:endParaRPr lang="en-US" sz="2400" dirty="0"/>
          </a:p>
          <a:p>
            <a:pPr marL="339725" lvl="1" indent="0">
              <a:lnSpc>
                <a:spcPct val="150000"/>
              </a:lnSpc>
              <a:buNone/>
            </a:pPr>
            <a:r>
              <a:rPr lang="en-US" sz="2400" dirty="0"/>
              <a:t>	@</a:t>
            </a:r>
            <a:r>
              <a:rPr lang="en-US" sz="2400" dirty="0" err="1"/>
              <a:t>danicorregidor</a:t>
            </a:r>
            <a:endParaRPr lang="en-US" sz="2400" dirty="0"/>
          </a:p>
        </p:txBody>
      </p:sp>
      <p:pic>
        <p:nvPicPr>
          <p:cNvPr id="11" name="Picture 4" descr="Resultado de imagen de minion madrid">
            <a:extLst>
              <a:ext uri="{FF2B5EF4-FFF2-40B4-BE49-F238E27FC236}">
                <a16:creationId xmlns:a16="http://schemas.microsoft.com/office/drawing/2014/main" id="{9030AA5C-D291-4155-83DA-97F97C92C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779" y="1764407"/>
            <a:ext cx="2738100" cy="273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C90A4F1-80A3-445A-A70E-4FFD139628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171" y="3228005"/>
            <a:ext cx="546437" cy="546437"/>
          </a:xfrm>
          <a:prstGeom prst="rect">
            <a:avLst/>
          </a:prstGeom>
        </p:spPr>
      </p:pic>
      <p:pic>
        <p:nvPicPr>
          <p:cNvPr id="1030" name="Picture 6" descr="ElectrÃ³nico, Mensaje, Correo ElectrÃ³nico">
            <a:extLst>
              <a:ext uri="{FF2B5EF4-FFF2-40B4-BE49-F238E27FC236}">
                <a16:creationId xmlns:a16="http://schemas.microsoft.com/office/drawing/2014/main" id="{C33892F6-A3E6-403B-A970-2EAAB4729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187" y="2571510"/>
            <a:ext cx="492054" cy="492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www.cabezascortadas.com/wp-content/uploads/2013/11/the-big-bang-theory-4.jpg">
            <a:extLst>
              <a:ext uri="{FF2B5EF4-FFF2-40B4-BE49-F238E27FC236}">
                <a16:creationId xmlns:a16="http://schemas.microsoft.com/office/drawing/2014/main" id="{C328BFC0-3F87-470F-9714-E2B34AEE6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710" y="4909843"/>
            <a:ext cx="3168352" cy="213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90C88351-4E3B-4856-8D92-95223AEBDD1F}"/>
              </a:ext>
            </a:extLst>
          </p:cNvPr>
          <p:cNvCxnSpPr/>
          <p:nvPr/>
        </p:nvCxnSpPr>
        <p:spPr>
          <a:xfrm>
            <a:off x="4621241" y="5975306"/>
            <a:ext cx="30363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6" name="Picture 12" descr="Resultado de imagen de FAEMINO Y CANSADO">
            <a:extLst>
              <a:ext uri="{FF2B5EF4-FFF2-40B4-BE49-F238E27FC236}">
                <a16:creationId xmlns:a16="http://schemas.microsoft.com/office/drawing/2014/main" id="{1A45CCD0-D308-4300-8E8D-49B36A582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627" y="4897138"/>
            <a:ext cx="3113529" cy="206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6788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8F21A9A5-BBF2-4EED-A19A-4FA270E65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2656D7A-22DB-47D4-89E9-A7F19A809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E26CD1-FBE5-49DD-B9B8-BF6D1E917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30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7DB54C6-6350-488D-A17D-EE2B0BA44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819" y="330689"/>
            <a:ext cx="11809312" cy="64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5983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AF160C00-E11E-4A58-91E2-39CBF4CF8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04E5FA6-C3C5-4061-BE2D-BD248B962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DD38AD0-8151-4C94-B78F-5BBC7EF4D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31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3CF9E8B-5172-42CF-ACB9-626BB2113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75" y="302801"/>
            <a:ext cx="10829925" cy="661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072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45A1EB18-CF72-4CCF-B6CE-C270A593E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5DE1E50-B3BB-49E3-9B9B-138278389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C0FEA7C-07E3-41EB-8DF4-3D79327174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32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2F0C7C5-002A-4CD9-A14F-1628F9224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712" y="513556"/>
            <a:ext cx="10677525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266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39EF69CE-E12D-41A3-8BAE-B9FD76911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EE0E97F-5CEA-4CDE-8A6D-658AE4C28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B9F00AB-5471-48D9-A573-02A2D5D955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33</a:t>
            </a:fld>
            <a:endParaRPr lang="es-ES" dirty="0">
              <a:cs typeface="Segoe UI Ligh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68F09A2-696B-49F0-9353-C01B96708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75" y="468263"/>
            <a:ext cx="11049000" cy="631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124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CEA23A4-DA25-4EC2-9E8C-2CCF6DBA6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Crear y Consumir </a:t>
            </a:r>
            <a:r>
              <a:rPr lang="es-ES" dirty="0" err="1"/>
              <a:t>Modulos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F39C787-BE4A-49AC-936E-59917B31F6A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897688"/>
            <a:ext cx="661988" cy="468312"/>
          </a:xfrm>
        </p:spPr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34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534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939966-A176-496A-902F-D4F644946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3200" dirty="0"/>
              <a:t>Encapsulación</a:t>
            </a:r>
          </a:p>
          <a:p>
            <a:r>
              <a:rPr lang="es-ES" sz="3200" dirty="0" err="1"/>
              <a:t>Reusablidad</a:t>
            </a:r>
            <a:endParaRPr lang="es-ES" sz="3200" dirty="0"/>
          </a:p>
          <a:p>
            <a:r>
              <a:rPr lang="es-ES" sz="3200" dirty="0"/>
              <a:t>Crear abstracción de alto nivel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E78E09D-48E5-438D-BFF2-AD1123270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¿Por qué usar </a:t>
            </a:r>
            <a:r>
              <a:rPr lang="es-ES" dirty="0" err="1"/>
              <a:t>Modulos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909501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3C609C8-315B-4289-8073-E817FC42FC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4851" y="1476375"/>
            <a:ext cx="10877550" cy="4752528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C78AF732-A246-4315-8B32-D0345EC5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Instrucciones de exportar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239E0FC-2AD8-465F-A871-D80F714DF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36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2810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6D6D61A-B188-4257-9A81-D4CC8DF13C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0875" y="1260351"/>
            <a:ext cx="9937104" cy="520700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63C7B7EB-EEE5-4560-B68C-7AC2847C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Instrucciones de importar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D29696F-5F66-4334-B0DC-F3326C4F85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37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6048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090904C-6420-45DE-91A2-078A2E4871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9401" y="1332359"/>
            <a:ext cx="9953625" cy="502920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95D1F6F5-7DC2-481A-81CA-9521E674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Importar relativo vs No Relativo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8CB0E3C-FEFD-4C07-8952-D75A4EAFC3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38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323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Hello React !</a:t>
            </a:r>
            <a:endParaRPr lang="es-ES_tradnl" dirty="0"/>
          </a:p>
        </p:txBody>
      </p:sp>
      <p:pic>
        <p:nvPicPr>
          <p:cNvPr id="1028" name="Picture 4" descr="Resultado de imagen de react">
            <a:extLst>
              <a:ext uri="{FF2B5EF4-FFF2-40B4-BE49-F238E27FC236}">
                <a16:creationId xmlns:a16="http://schemas.microsoft.com/office/drawing/2014/main" id="{AE666787-4BD4-4D7A-BB6E-EC27301B7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451" y="1044327"/>
            <a:ext cx="6980223" cy="493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4846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DA3E55-5014-43E8-B94B-3F7B529B4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4119A0-0266-4DDD-87F5-E5FB2EBAEB2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s-ES" sz="3600" dirty="0"/>
              <a:t>¿Qué es </a:t>
            </a:r>
            <a:r>
              <a:rPr lang="es-ES" sz="3600" dirty="0" err="1"/>
              <a:t>Typescript</a:t>
            </a:r>
            <a:r>
              <a:rPr lang="es-ES" sz="3600" dirty="0"/>
              <a:t>?</a:t>
            </a:r>
          </a:p>
          <a:p>
            <a:r>
              <a:rPr lang="es-ES" sz="3600" dirty="0"/>
              <a:t>Beneficios de utilizar </a:t>
            </a:r>
            <a:r>
              <a:rPr lang="es-ES" sz="3600" dirty="0" err="1"/>
              <a:t>Typescript</a:t>
            </a:r>
            <a:endParaRPr lang="es-ES" sz="3600" dirty="0"/>
          </a:p>
          <a:p>
            <a:r>
              <a:rPr lang="es-ES" sz="3600" dirty="0"/>
              <a:t>Tipos </a:t>
            </a:r>
          </a:p>
          <a:p>
            <a:pPr lvl="1"/>
            <a:r>
              <a:rPr lang="es-ES" sz="3600" dirty="0" err="1"/>
              <a:t>Declaracion</a:t>
            </a:r>
            <a:r>
              <a:rPr lang="es-ES" sz="3600" dirty="0"/>
              <a:t> con </a:t>
            </a:r>
            <a:r>
              <a:rPr lang="es-ES" sz="3600" dirty="0" err="1"/>
              <a:t>let</a:t>
            </a:r>
            <a:r>
              <a:rPr lang="es-ES" sz="3600" dirty="0"/>
              <a:t> and </a:t>
            </a:r>
            <a:r>
              <a:rPr lang="es-ES" sz="3600" dirty="0" err="1"/>
              <a:t>const</a:t>
            </a:r>
            <a:endParaRPr lang="es-ES" sz="3600" dirty="0"/>
          </a:p>
          <a:p>
            <a:pPr lvl="1"/>
            <a:r>
              <a:rPr lang="es-ES" sz="3600" dirty="0" err="1"/>
              <a:t>Null</a:t>
            </a:r>
            <a:r>
              <a:rPr lang="es-ES" sz="3600" dirty="0"/>
              <a:t> and </a:t>
            </a:r>
            <a:r>
              <a:rPr lang="es-ES" sz="3600" dirty="0" err="1"/>
              <a:t>undefined</a:t>
            </a:r>
            <a:endParaRPr lang="es-ES" sz="3600" dirty="0"/>
          </a:p>
          <a:p>
            <a:pPr lvl="1"/>
            <a:r>
              <a:rPr lang="es-ES" sz="3600" dirty="0"/>
              <a:t>Control Flow</a:t>
            </a:r>
          </a:p>
          <a:p>
            <a:r>
              <a:rPr lang="es-ES" sz="3600" dirty="0"/>
              <a:t>Como usar </a:t>
            </a:r>
            <a:r>
              <a:rPr lang="es-ES" sz="3600" dirty="0" err="1"/>
              <a:t>frameworks</a:t>
            </a:r>
            <a:r>
              <a:rPr lang="es-ES" sz="3600" dirty="0"/>
              <a:t> </a:t>
            </a:r>
            <a:r>
              <a:rPr lang="es-ES" sz="3600" dirty="0" err="1"/>
              <a:t>Javascript</a:t>
            </a:r>
            <a:r>
              <a:rPr lang="es-E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63078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React</a:t>
            </a:r>
            <a:endParaRPr lang="es-ES_tradnl" dirty="0"/>
          </a:p>
        </p:txBody>
      </p:sp>
      <p:sp>
        <p:nvSpPr>
          <p:cNvPr id="9" name="TextBox 8"/>
          <p:cNvSpPr txBox="1"/>
          <p:nvPr/>
        </p:nvSpPr>
        <p:spPr>
          <a:xfrm>
            <a:off x="602640" y="1486844"/>
            <a:ext cx="12427967" cy="906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46" dirty="0" err="1"/>
              <a:t>Angularjs</a:t>
            </a:r>
            <a:r>
              <a:rPr lang="en-US" sz="2646" dirty="0"/>
              <a:t>, Ember, Backbone… son frameworks que </a:t>
            </a:r>
            <a:r>
              <a:rPr lang="en-US" sz="2646" dirty="0" err="1"/>
              <a:t>intentan</a:t>
            </a:r>
            <a:r>
              <a:rPr lang="en-US" sz="2646" dirty="0"/>
              <a:t> </a:t>
            </a:r>
            <a:r>
              <a:rPr lang="en-US" sz="2646" dirty="0" err="1"/>
              <a:t>dar</a:t>
            </a:r>
            <a:r>
              <a:rPr lang="en-US" sz="2646" dirty="0"/>
              <a:t> </a:t>
            </a:r>
            <a:r>
              <a:rPr lang="en-US" sz="2646" dirty="0" err="1"/>
              <a:t>una</a:t>
            </a:r>
            <a:r>
              <a:rPr lang="en-US" sz="2646" dirty="0"/>
              <a:t> </a:t>
            </a:r>
            <a:r>
              <a:rPr lang="en-US" sz="2646" dirty="0" err="1"/>
              <a:t>solución</a:t>
            </a:r>
            <a:r>
              <a:rPr lang="en-US" sz="2646" dirty="0"/>
              <a:t> </a:t>
            </a:r>
            <a:r>
              <a:rPr lang="en-US" sz="2646" dirty="0" err="1"/>
              <a:t>completa</a:t>
            </a:r>
            <a:r>
              <a:rPr lang="en-US" sz="2646" dirty="0"/>
              <a:t>, que </a:t>
            </a:r>
            <a:r>
              <a:rPr lang="en-US" sz="2646" dirty="0" err="1"/>
              <a:t>desventajas</a:t>
            </a:r>
            <a:r>
              <a:rPr lang="en-US" sz="2646" dirty="0"/>
              <a:t> </a:t>
            </a:r>
            <a:r>
              <a:rPr lang="en-US" sz="2646" dirty="0" err="1"/>
              <a:t>tienen</a:t>
            </a:r>
            <a:r>
              <a:rPr lang="en-US" sz="2646" dirty="0"/>
              <a:t>:</a:t>
            </a:r>
          </a:p>
        </p:txBody>
      </p:sp>
      <p:sp>
        <p:nvSpPr>
          <p:cNvPr id="4" name="Rectangle 3"/>
          <p:cNvSpPr/>
          <p:nvPr/>
        </p:nvSpPr>
        <p:spPr>
          <a:xfrm>
            <a:off x="566229" y="2576983"/>
            <a:ext cx="11986007" cy="1047569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646" dirty="0"/>
              <a:t>Te “casas” con ellos, suelen ser muy propietarios.</a:t>
            </a:r>
          </a:p>
        </p:txBody>
      </p:sp>
      <p:sp>
        <p:nvSpPr>
          <p:cNvPr id="6" name="Rectangle 5"/>
          <p:cNvSpPr/>
          <p:nvPr/>
        </p:nvSpPr>
        <p:spPr>
          <a:xfrm>
            <a:off x="566229" y="3848590"/>
            <a:ext cx="11986007" cy="1047569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646" dirty="0"/>
              <a:t>Suelen ser pesados y tener un rendimiento discreto(*)</a:t>
            </a:r>
          </a:p>
        </p:txBody>
      </p:sp>
      <p:sp>
        <p:nvSpPr>
          <p:cNvPr id="7" name="Rectangle 6"/>
          <p:cNvSpPr/>
          <p:nvPr/>
        </p:nvSpPr>
        <p:spPr>
          <a:xfrm>
            <a:off x="566229" y="5171041"/>
            <a:ext cx="11986007" cy="1047569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646" dirty="0"/>
              <a:t>Se centran en montar sobre el HTML funcionamiento</a:t>
            </a:r>
          </a:p>
        </p:txBody>
      </p:sp>
    </p:spTree>
    <p:extLst>
      <p:ext uri="{BB962C8B-B14F-4D97-AF65-F5344CB8AC3E}">
        <p14:creationId xmlns:p14="http://schemas.microsoft.com/office/powerpoint/2010/main" val="3834254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React</a:t>
            </a:r>
            <a:endParaRPr lang="es-ES_tradnl" dirty="0"/>
          </a:p>
        </p:txBody>
      </p:sp>
      <p:sp>
        <p:nvSpPr>
          <p:cNvPr id="9" name="TextBox 8"/>
          <p:cNvSpPr txBox="1"/>
          <p:nvPr/>
        </p:nvSpPr>
        <p:spPr>
          <a:xfrm>
            <a:off x="602640" y="1335920"/>
            <a:ext cx="12427967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46" dirty="0"/>
              <a:t>Que </a:t>
            </a:r>
            <a:r>
              <a:rPr lang="en-US" sz="2646" dirty="0" err="1"/>
              <a:t>trae</a:t>
            </a:r>
            <a:r>
              <a:rPr lang="en-US" sz="2646" dirty="0"/>
              <a:t> React:</a:t>
            </a:r>
          </a:p>
        </p:txBody>
      </p:sp>
      <p:sp>
        <p:nvSpPr>
          <p:cNvPr id="4" name="Rectangle 3"/>
          <p:cNvSpPr/>
          <p:nvPr/>
        </p:nvSpPr>
        <p:spPr>
          <a:xfrm>
            <a:off x="566229" y="2426059"/>
            <a:ext cx="11986007" cy="1047569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646" dirty="0"/>
              <a:t>Montar HTML con </a:t>
            </a:r>
            <a:r>
              <a:rPr lang="es-ES" sz="2646" dirty="0" err="1"/>
              <a:t>javascript</a:t>
            </a:r>
            <a:r>
              <a:rPr lang="es-ES" sz="2646" dirty="0"/>
              <a:t> (</a:t>
            </a:r>
            <a:r>
              <a:rPr lang="es-ES" sz="2646" dirty="0" err="1"/>
              <a:t>jsx</a:t>
            </a:r>
            <a:r>
              <a:rPr lang="es-ES" sz="2646" dirty="0"/>
              <a:t> / </a:t>
            </a:r>
            <a:r>
              <a:rPr lang="es-ES" sz="2646" dirty="0" err="1"/>
              <a:t>tsx</a:t>
            </a:r>
            <a:r>
              <a:rPr lang="es-ES" sz="2646" dirty="0"/>
              <a:t>) + Virtual DOM</a:t>
            </a:r>
          </a:p>
        </p:txBody>
      </p:sp>
      <p:sp>
        <p:nvSpPr>
          <p:cNvPr id="6" name="Rectangle 5"/>
          <p:cNvSpPr/>
          <p:nvPr/>
        </p:nvSpPr>
        <p:spPr>
          <a:xfrm>
            <a:off x="566229" y="3697665"/>
            <a:ext cx="11986007" cy="1047569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646" dirty="0" err="1"/>
              <a:t>Rendering</a:t>
            </a:r>
            <a:r>
              <a:rPr lang="es-ES" sz="2646" dirty="0"/>
              <a:t> en cliente y servidor</a:t>
            </a:r>
          </a:p>
        </p:txBody>
      </p:sp>
      <p:sp>
        <p:nvSpPr>
          <p:cNvPr id="7" name="Rectangle 6"/>
          <p:cNvSpPr/>
          <p:nvPr/>
        </p:nvSpPr>
        <p:spPr>
          <a:xfrm>
            <a:off x="566229" y="5020117"/>
            <a:ext cx="11986007" cy="1047569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646" dirty="0" err="1"/>
              <a:t>Binding</a:t>
            </a:r>
            <a:r>
              <a:rPr lang="es-ES" sz="2646" dirty="0"/>
              <a:t> unidireccional</a:t>
            </a:r>
          </a:p>
        </p:txBody>
      </p:sp>
    </p:spTree>
    <p:extLst>
      <p:ext uri="{BB962C8B-B14F-4D97-AF65-F5344CB8AC3E}">
        <p14:creationId xmlns:p14="http://schemas.microsoft.com/office/powerpoint/2010/main" val="361787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Problemas binding two way</a:t>
            </a:r>
            <a:endParaRPr lang="es-ES_tradnl" dirty="0"/>
          </a:p>
        </p:txBody>
      </p:sp>
      <p:sp>
        <p:nvSpPr>
          <p:cNvPr id="9" name="TextBox 8"/>
          <p:cNvSpPr txBox="1"/>
          <p:nvPr/>
        </p:nvSpPr>
        <p:spPr>
          <a:xfrm>
            <a:off x="566229" y="1486844"/>
            <a:ext cx="12427967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46" dirty="0" err="1"/>
              <a:t>Por</a:t>
            </a:r>
            <a:r>
              <a:rPr lang="en-US" sz="2646" dirty="0"/>
              <a:t> </a:t>
            </a:r>
            <a:r>
              <a:rPr lang="en-US" sz="2646" dirty="0" err="1"/>
              <a:t>qué</a:t>
            </a:r>
            <a:r>
              <a:rPr lang="en-US" sz="2646" dirty="0"/>
              <a:t> </a:t>
            </a:r>
            <a:r>
              <a:rPr lang="en-US" sz="2646" dirty="0" err="1"/>
              <a:t>puede</a:t>
            </a:r>
            <a:r>
              <a:rPr lang="en-US" sz="2646" dirty="0"/>
              <a:t> </a:t>
            </a:r>
            <a:r>
              <a:rPr lang="en-US" sz="2646" dirty="0" err="1"/>
              <a:t>hacer</a:t>
            </a:r>
            <a:r>
              <a:rPr lang="en-US" sz="2646" dirty="0"/>
              <a:t> </a:t>
            </a:r>
            <a:r>
              <a:rPr lang="en-US" sz="2646" dirty="0" err="1"/>
              <a:t>aguas</a:t>
            </a:r>
            <a:r>
              <a:rPr lang="en-US" sz="2646" dirty="0"/>
              <a:t> </a:t>
            </a:r>
            <a:r>
              <a:rPr lang="en-US" sz="2646" dirty="0" err="1"/>
              <a:t>en</a:t>
            </a:r>
            <a:r>
              <a:rPr lang="en-US" sz="2646" dirty="0"/>
              <a:t> </a:t>
            </a:r>
            <a:r>
              <a:rPr lang="en-US" sz="2646" dirty="0" err="1"/>
              <a:t>escenarios</a:t>
            </a:r>
            <a:r>
              <a:rPr lang="en-US" sz="2646" dirty="0"/>
              <a:t> </a:t>
            </a:r>
            <a:r>
              <a:rPr lang="en-US" sz="2646" dirty="0" err="1"/>
              <a:t>complejos</a:t>
            </a:r>
            <a:r>
              <a:rPr lang="en-US" sz="2646" dirty="0"/>
              <a:t>:</a:t>
            </a:r>
          </a:p>
        </p:txBody>
      </p:sp>
      <p:sp>
        <p:nvSpPr>
          <p:cNvPr id="4" name="Rectangle 3"/>
          <p:cNvSpPr/>
          <p:nvPr/>
        </p:nvSpPr>
        <p:spPr>
          <a:xfrm>
            <a:off x="3736359" y="2576983"/>
            <a:ext cx="8779465" cy="1047569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646" dirty="0"/>
              <a:t>Impredecible</a:t>
            </a:r>
          </a:p>
        </p:txBody>
      </p:sp>
      <p:sp>
        <p:nvSpPr>
          <p:cNvPr id="6" name="Rectangle 5"/>
          <p:cNvSpPr/>
          <p:nvPr/>
        </p:nvSpPr>
        <p:spPr>
          <a:xfrm>
            <a:off x="3736359" y="3980308"/>
            <a:ext cx="8779465" cy="1047569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646" dirty="0"/>
              <a:t>Actualizaciones en cascada</a:t>
            </a:r>
          </a:p>
        </p:txBody>
      </p:sp>
      <p:sp>
        <p:nvSpPr>
          <p:cNvPr id="7" name="Rectangle 6"/>
          <p:cNvSpPr/>
          <p:nvPr/>
        </p:nvSpPr>
        <p:spPr>
          <a:xfrm>
            <a:off x="3736359" y="5383630"/>
            <a:ext cx="8779465" cy="1047569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646" dirty="0"/>
              <a:t>Difícil de depurar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229" y="2576984"/>
            <a:ext cx="2990899" cy="2029879"/>
          </a:xfrm>
          <a:prstGeom prst="rect">
            <a:avLst/>
          </a:prstGeom>
        </p:spPr>
      </p:pic>
      <p:pic>
        <p:nvPicPr>
          <p:cNvPr id="10" name="twowa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6230" y="4748819"/>
            <a:ext cx="2990900" cy="168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63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4" grpId="0" animBg="1"/>
      <p:bldP spid="6" grpId="0" animBg="1"/>
      <p:bldP spid="7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JSX / TSX</a:t>
            </a:r>
            <a:endParaRPr lang="es-ES_tradnl" dirty="0"/>
          </a:p>
        </p:txBody>
      </p:sp>
      <p:sp>
        <p:nvSpPr>
          <p:cNvPr id="9" name="TextBox 8"/>
          <p:cNvSpPr txBox="1"/>
          <p:nvPr/>
        </p:nvSpPr>
        <p:spPr>
          <a:xfrm>
            <a:off x="566229" y="1426474"/>
            <a:ext cx="12427967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46" dirty="0" err="1"/>
              <a:t>Montando</a:t>
            </a:r>
            <a:r>
              <a:rPr lang="en-US" sz="2646" dirty="0"/>
              <a:t> el HTML con </a:t>
            </a:r>
            <a:r>
              <a:rPr lang="en-US" sz="2646" dirty="0" err="1"/>
              <a:t>js</a:t>
            </a:r>
            <a:r>
              <a:rPr lang="en-US" sz="2646" dirty="0"/>
              <a:t>… </a:t>
            </a:r>
            <a:r>
              <a:rPr lang="en-US" sz="2646" dirty="0" err="1"/>
              <a:t>pero</a:t>
            </a:r>
            <a:r>
              <a:rPr lang="en-US" sz="2646" dirty="0"/>
              <a:t> con </a:t>
            </a:r>
            <a:r>
              <a:rPr lang="en-US" sz="2646" dirty="0" err="1"/>
              <a:t>truco</a:t>
            </a:r>
            <a:endParaRPr lang="en-US" sz="2646" dirty="0"/>
          </a:p>
        </p:txBody>
      </p:sp>
      <p:sp>
        <p:nvSpPr>
          <p:cNvPr id="3" name="Rectangle 2"/>
          <p:cNvSpPr/>
          <p:nvPr/>
        </p:nvSpPr>
        <p:spPr>
          <a:xfrm>
            <a:off x="566228" y="2123940"/>
            <a:ext cx="5108053" cy="3350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public render() {</a:t>
            </a:r>
          </a:p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      return (</a:t>
            </a:r>
          </a:p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        &lt;</a:t>
            </a:r>
            <a:r>
              <a:rPr lang="en-GB" sz="1764" dirty="0" err="1">
                <a:solidFill>
                  <a:schemeClr val="accent1">
                    <a:lumMod val="75000"/>
                  </a:schemeClr>
                </a:solidFill>
              </a:rPr>
              <a:t>tr</a:t>
            </a:r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key={this.props.member.id}&gt;</a:t>
            </a:r>
          </a:p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	&lt;td&gt;</a:t>
            </a:r>
          </a:p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            &lt;span&gt;{this.props.member.id}&lt;/span&gt;</a:t>
            </a:r>
          </a:p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          &lt;/td&gt;</a:t>
            </a:r>
          </a:p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          &lt;td&gt;</a:t>
            </a:r>
          </a:p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            &lt;span&gt;{</a:t>
            </a:r>
            <a:r>
              <a:rPr lang="en-GB" sz="1764" dirty="0" err="1">
                <a:solidFill>
                  <a:schemeClr val="accent1">
                    <a:lumMod val="75000"/>
                  </a:schemeClr>
                </a:solidFill>
              </a:rPr>
              <a:t>this.props.member.login</a:t>
            </a:r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}&lt;/span&gt;</a:t>
            </a:r>
          </a:p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          &lt;/td&gt;</a:t>
            </a:r>
          </a:p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        &lt;/</a:t>
            </a:r>
            <a:r>
              <a:rPr lang="en-GB" sz="1764" dirty="0" err="1">
                <a:solidFill>
                  <a:schemeClr val="accent1">
                    <a:lumMod val="75000"/>
                  </a:schemeClr>
                </a:solidFill>
              </a:rPr>
              <a:t>tr</a:t>
            </a:r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&gt;</a:t>
            </a:r>
          </a:p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      );</a:t>
            </a:r>
          </a:p>
          <a:p>
            <a:r>
              <a:rPr lang="en-GB" sz="1764" dirty="0">
                <a:solidFill>
                  <a:schemeClr val="accent1">
                    <a:lumMod val="75000"/>
                  </a:schemeClr>
                </a:solidFill>
              </a:rPr>
              <a:t>  }</a:t>
            </a:r>
          </a:p>
        </p:txBody>
      </p:sp>
      <p:sp>
        <p:nvSpPr>
          <p:cNvPr id="4" name="Rectangle 3"/>
          <p:cNvSpPr/>
          <p:nvPr/>
        </p:nvSpPr>
        <p:spPr>
          <a:xfrm>
            <a:off x="5674281" y="2123941"/>
            <a:ext cx="6721122" cy="190205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70" dirty="0">
                <a:solidFill>
                  <a:srgbClr val="FF0000"/>
                </a:solidFill>
              </a:rPr>
              <a:t>return (</a:t>
            </a:r>
          </a:p>
          <a:p>
            <a:r>
              <a:rPr lang="en-GB" sz="1470" dirty="0">
                <a:solidFill>
                  <a:srgbClr val="FF0000"/>
                </a:solidFill>
              </a:rPr>
              <a:t>  </a:t>
            </a:r>
            <a:r>
              <a:rPr lang="en-GB" sz="1470" dirty="0" err="1">
                <a:solidFill>
                  <a:srgbClr val="FF0000"/>
                </a:solidFill>
              </a:rPr>
              <a:t>React.createElement</a:t>
            </a:r>
            <a:endParaRPr lang="en-GB" sz="1470" dirty="0">
              <a:solidFill>
                <a:srgbClr val="FF0000"/>
              </a:solidFill>
            </a:endParaRPr>
          </a:p>
          <a:p>
            <a:r>
              <a:rPr lang="en-GB" sz="1470" dirty="0">
                <a:solidFill>
                  <a:srgbClr val="FF0000"/>
                </a:solidFill>
              </a:rPr>
              <a:t>    ("</a:t>
            </a:r>
            <a:r>
              <a:rPr lang="en-GB" sz="1470" dirty="0" err="1">
                <a:solidFill>
                  <a:srgbClr val="FF0000"/>
                </a:solidFill>
              </a:rPr>
              <a:t>tr</a:t>
            </a:r>
            <a:r>
              <a:rPr lang="en-GB" sz="1470" dirty="0">
                <a:solidFill>
                  <a:srgbClr val="FF0000"/>
                </a:solidFill>
              </a:rPr>
              <a:t>", {"key": this.props.member.id}, </a:t>
            </a:r>
          </a:p>
          <a:p>
            <a:r>
              <a:rPr lang="en-GB" sz="1470" dirty="0">
                <a:solidFill>
                  <a:srgbClr val="FF0000"/>
                </a:solidFill>
              </a:rPr>
              <a:t>      </a:t>
            </a:r>
            <a:r>
              <a:rPr lang="en-GB" sz="1470" dirty="0" err="1">
                <a:solidFill>
                  <a:srgbClr val="FF0000"/>
                </a:solidFill>
              </a:rPr>
              <a:t>React.createElement</a:t>
            </a:r>
            <a:r>
              <a:rPr lang="en-GB" sz="1470" dirty="0">
                <a:solidFill>
                  <a:srgbClr val="FF0000"/>
                </a:solidFill>
              </a:rPr>
              <a:t>("td", null,</a:t>
            </a:r>
          </a:p>
          <a:p>
            <a:r>
              <a:rPr lang="en-GB" sz="1470" dirty="0">
                <a:solidFill>
                  <a:srgbClr val="FF0000"/>
                </a:solidFill>
              </a:rPr>
              <a:t>        </a:t>
            </a:r>
            <a:r>
              <a:rPr lang="en-GB" sz="1470" dirty="0" err="1">
                <a:solidFill>
                  <a:srgbClr val="FF0000"/>
                </a:solidFill>
              </a:rPr>
              <a:t>React.createElement</a:t>
            </a:r>
            <a:r>
              <a:rPr lang="en-GB" sz="1470" dirty="0">
                <a:solidFill>
                  <a:srgbClr val="FF0000"/>
                </a:solidFill>
              </a:rPr>
              <a:t>("span", null, this.props.member.id))</a:t>
            </a:r>
          </a:p>
          <a:p>
            <a:r>
              <a:rPr lang="en-GB" sz="1470" dirty="0">
                <a:solidFill>
                  <a:srgbClr val="FF0000"/>
                </a:solidFill>
              </a:rPr>
              <a:t>    , </a:t>
            </a:r>
            <a:r>
              <a:rPr lang="en-GB" sz="1470" dirty="0" err="1">
                <a:solidFill>
                  <a:srgbClr val="FF0000"/>
                </a:solidFill>
              </a:rPr>
              <a:t>React.createElement</a:t>
            </a:r>
            <a:r>
              <a:rPr lang="en-GB" sz="1470" dirty="0">
                <a:solidFill>
                  <a:srgbClr val="FF0000"/>
                </a:solidFill>
              </a:rPr>
              <a:t>("td", null, </a:t>
            </a:r>
          </a:p>
          <a:p>
            <a:r>
              <a:rPr lang="en-GB" sz="1470" dirty="0">
                <a:solidFill>
                  <a:srgbClr val="FF0000"/>
                </a:solidFill>
              </a:rPr>
              <a:t>        </a:t>
            </a:r>
            <a:r>
              <a:rPr lang="en-GB" sz="1470" dirty="0" err="1">
                <a:solidFill>
                  <a:srgbClr val="FF0000"/>
                </a:solidFill>
              </a:rPr>
              <a:t>React.createElement</a:t>
            </a:r>
            <a:r>
              <a:rPr lang="en-GB" sz="1470" dirty="0">
                <a:solidFill>
                  <a:srgbClr val="FF0000"/>
                </a:solidFill>
              </a:rPr>
              <a:t>("span", null, </a:t>
            </a:r>
            <a:r>
              <a:rPr lang="en-GB" sz="1470" dirty="0" err="1">
                <a:solidFill>
                  <a:srgbClr val="FF0000"/>
                </a:solidFill>
              </a:rPr>
              <a:t>this.props.member.login</a:t>
            </a:r>
            <a:r>
              <a:rPr lang="en-GB" sz="1470" dirty="0">
                <a:solidFill>
                  <a:srgbClr val="FF0000"/>
                </a:solidFill>
              </a:rPr>
              <a:t>))		</a:t>
            </a:r>
          </a:p>
          <a:p>
            <a:r>
              <a:rPr lang="en-GB" sz="1470" dirty="0">
                <a:solidFill>
                  <a:srgbClr val="FF0000"/>
                </a:solidFill>
              </a:rPr>
              <a:t>);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90310" y="5517320"/>
            <a:ext cx="11860197" cy="1047569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646" dirty="0"/>
              <a:t>Vamos a cambiar este “HTML” y ver que pasa…</a:t>
            </a:r>
          </a:p>
        </p:txBody>
      </p:sp>
    </p:spTree>
    <p:extLst>
      <p:ext uri="{BB962C8B-B14F-4D97-AF65-F5344CB8AC3E}">
        <p14:creationId xmlns:p14="http://schemas.microsoft.com/office/powerpoint/2010/main" val="896104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Componente</a:t>
            </a:r>
            <a:endParaRPr lang="es-ES_tradnl" dirty="0"/>
          </a:p>
        </p:txBody>
      </p:sp>
      <p:pic>
        <p:nvPicPr>
          <p:cNvPr id="2050" name="Picture 2" descr="Resultado de imagen de matrioska">
            <a:extLst>
              <a:ext uri="{FF2B5EF4-FFF2-40B4-BE49-F238E27FC236}">
                <a16:creationId xmlns:a16="http://schemas.microsoft.com/office/drawing/2014/main" id="{AAC55212-AD77-4908-84A0-C8878BBAA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1595" y="1620391"/>
            <a:ext cx="5013972" cy="446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9542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Componentes</a:t>
            </a:r>
            <a:endParaRPr lang="es-ES_tradnl" dirty="0"/>
          </a:p>
        </p:txBody>
      </p:sp>
      <p:sp>
        <p:nvSpPr>
          <p:cNvPr id="3" name="TextBox 2"/>
          <p:cNvSpPr txBox="1"/>
          <p:nvPr/>
        </p:nvSpPr>
        <p:spPr>
          <a:xfrm>
            <a:off x="566228" y="1522224"/>
            <a:ext cx="12015298" cy="906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46" dirty="0"/>
              <a:t>Con react </a:t>
            </a:r>
            <a:r>
              <a:rPr lang="en-GB" sz="2646" dirty="0" err="1"/>
              <a:t>creamos</a:t>
            </a:r>
            <a:r>
              <a:rPr lang="en-GB" sz="2646" dirty="0"/>
              <a:t> </a:t>
            </a:r>
            <a:r>
              <a:rPr lang="en-GB" sz="2646" dirty="0" err="1"/>
              <a:t>arboles</a:t>
            </a:r>
            <a:r>
              <a:rPr lang="en-GB" sz="2646" dirty="0"/>
              <a:t> de components, </a:t>
            </a:r>
            <a:r>
              <a:rPr lang="en-GB" sz="2646" dirty="0" err="1"/>
              <a:t>estos</a:t>
            </a:r>
            <a:r>
              <a:rPr lang="en-GB" sz="2646" dirty="0"/>
              <a:t> </a:t>
            </a:r>
            <a:r>
              <a:rPr lang="en-GB" sz="2646" dirty="0" err="1"/>
              <a:t>componentes</a:t>
            </a:r>
            <a:r>
              <a:rPr lang="en-GB" sz="2646" dirty="0"/>
              <a:t> </a:t>
            </a:r>
            <a:r>
              <a:rPr lang="en-GB" sz="2646" dirty="0" err="1"/>
              <a:t>pueden</a:t>
            </a:r>
            <a:r>
              <a:rPr lang="en-GB" sz="2646" dirty="0"/>
              <a:t> </a:t>
            </a:r>
            <a:r>
              <a:rPr lang="en-GB" sz="2646" dirty="0" err="1"/>
              <a:t>tener</a:t>
            </a:r>
            <a:r>
              <a:rPr lang="en-GB" sz="2646" dirty="0"/>
              <a:t> </a:t>
            </a:r>
            <a:r>
              <a:rPr lang="en-GB" sz="2646" dirty="0" err="1"/>
              <a:t>estado</a:t>
            </a:r>
            <a:r>
              <a:rPr lang="en-GB" sz="2646" dirty="0"/>
              <a:t> y </a:t>
            </a:r>
            <a:r>
              <a:rPr lang="en-GB" sz="2646" dirty="0" err="1"/>
              <a:t>propiedades</a:t>
            </a:r>
            <a:r>
              <a:rPr lang="en-GB" sz="2646" dirty="0"/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4722984" y="2701004"/>
            <a:ext cx="3215798" cy="8168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646" dirty="0" err="1"/>
              <a:t>Componente</a:t>
            </a:r>
            <a:endParaRPr lang="en-GB" sz="2646" dirty="0"/>
          </a:p>
        </p:txBody>
      </p:sp>
      <p:sp>
        <p:nvSpPr>
          <p:cNvPr id="6" name="Rectangle 5"/>
          <p:cNvSpPr/>
          <p:nvPr/>
        </p:nvSpPr>
        <p:spPr>
          <a:xfrm>
            <a:off x="2262020" y="4139441"/>
            <a:ext cx="3215798" cy="8168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646" dirty="0" err="1"/>
              <a:t>Componente</a:t>
            </a:r>
            <a:endParaRPr lang="en-GB" sz="2646" dirty="0"/>
          </a:p>
        </p:txBody>
      </p:sp>
      <p:sp>
        <p:nvSpPr>
          <p:cNvPr id="7" name="Rectangle 6"/>
          <p:cNvSpPr/>
          <p:nvPr/>
        </p:nvSpPr>
        <p:spPr>
          <a:xfrm>
            <a:off x="7759553" y="4139441"/>
            <a:ext cx="3215798" cy="8168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646" dirty="0" err="1"/>
              <a:t>Componente</a:t>
            </a:r>
            <a:endParaRPr lang="en-GB" sz="2646" dirty="0"/>
          </a:p>
        </p:txBody>
      </p:sp>
      <p:sp>
        <p:nvSpPr>
          <p:cNvPr id="8" name="Rectangle 7"/>
          <p:cNvSpPr/>
          <p:nvPr/>
        </p:nvSpPr>
        <p:spPr>
          <a:xfrm>
            <a:off x="5929340" y="5656002"/>
            <a:ext cx="3215798" cy="8168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646" dirty="0" err="1"/>
              <a:t>Componente</a:t>
            </a:r>
            <a:endParaRPr lang="en-GB" sz="2646" dirty="0"/>
          </a:p>
        </p:txBody>
      </p:sp>
      <p:sp>
        <p:nvSpPr>
          <p:cNvPr id="9" name="Rectangle 8"/>
          <p:cNvSpPr/>
          <p:nvPr/>
        </p:nvSpPr>
        <p:spPr>
          <a:xfrm>
            <a:off x="9524279" y="5656002"/>
            <a:ext cx="3215798" cy="8168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646" dirty="0" err="1"/>
              <a:t>Componente</a:t>
            </a:r>
            <a:endParaRPr lang="en-GB" sz="2646" dirty="0"/>
          </a:p>
        </p:txBody>
      </p:sp>
      <p:cxnSp>
        <p:nvCxnSpPr>
          <p:cNvPr id="11" name="Straight Connector 10"/>
          <p:cNvCxnSpPr>
            <a:stCxn id="4" idx="2"/>
            <a:endCxn id="6" idx="0"/>
          </p:cNvCxnSpPr>
          <p:nvPr/>
        </p:nvCxnSpPr>
        <p:spPr>
          <a:xfrm flipH="1">
            <a:off x="3869919" y="3517880"/>
            <a:ext cx="2460964" cy="621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4" idx="2"/>
            <a:endCxn id="7" idx="0"/>
          </p:cNvCxnSpPr>
          <p:nvPr/>
        </p:nvCxnSpPr>
        <p:spPr>
          <a:xfrm>
            <a:off x="6330883" y="3517880"/>
            <a:ext cx="3036568" cy="621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7" idx="2"/>
            <a:endCxn id="8" idx="0"/>
          </p:cNvCxnSpPr>
          <p:nvPr/>
        </p:nvCxnSpPr>
        <p:spPr>
          <a:xfrm flipH="1">
            <a:off x="7537238" y="4956316"/>
            <a:ext cx="1830213" cy="6996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7" idx="2"/>
            <a:endCxn id="9" idx="0"/>
          </p:cNvCxnSpPr>
          <p:nvPr/>
        </p:nvCxnSpPr>
        <p:spPr>
          <a:xfrm>
            <a:off x="9367450" y="4956316"/>
            <a:ext cx="1764727" cy="6996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498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Estado y propiedades</a:t>
            </a:r>
            <a:endParaRPr lang="es-ES_tradnl" dirty="0"/>
          </a:p>
        </p:txBody>
      </p:sp>
      <p:sp>
        <p:nvSpPr>
          <p:cNvPr id="2" name="Rectangle 1"/>
          <p:cNvSpPr/>
          <p:nvPr/>
        </p:nvSpPr>
        <p:spPr>
          <a:xfrm>
            <a:off x="566228" y="1563456"/>
            <a:ext cx="5842208" cy="8892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46" dirty="0"/>
              <a:t>Props</a:t>
            </a:r>
          </a:p>
        </p:txBody>
      </p:sp>
      <p:sp>
        <p:nvSpPr>
          <p:cNvPr id="6" name="Rectangle 5"/>
          <p:cNvSpPr/>
          <p:nvPr/>
        </p:nvSpPr>
        <p:spPr>
          <a:xfrm>
            <a:off x="6935783" y="1563458"/>
            <a:ext cx="5842208" cy="88925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46" dirty="0"/>
              <a:t>States</a:t>
            </a:r>
          </a:p>
        </p:txBody>
      </p:sp>
      <p:sp>
        <p:nvSpPr>
          <p:cNvPr id="7" name="Rectangle 6"/>
          <p:cNvSpPr/>
          <p:nvPr/>
        </p:nvSpPr>
        <p:spPr>
          <a:xfrm>
            <a:off x="566228" y="2452712"/>
            <a:ext cx="5842208" cy="4022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46" dirty="0"/>
          </a:p>
        </p:txBody>
      </p:sp>
      <p:sp>
        <p:nvSpPr>
          <p:cNvPr id="8" name="Rectangle 7"/>
          <p:cNvSpPr/>
          <p:nvPr/>
        </p:nvSpPr>
        <p:spPr>
          <a:xfrm>
            <a:off x="6935783" y="2452715"/>
            <a:ext cx="5842208" cy="402233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2646" dirty="0"/>
          </a:p>
        </p:txBody>
      </p:sp>
      <p:sp>
        <p:nvSpPr>
          <p:cNvPr id="4" name="TextBox 3"/>
          <p:cNvSpPr txBox="1"/>
          <p:nvPr/>
        </p:nvSpPr>
        <p:spPr>
          <a:xfrm>
            <a:off x="824735" y="5495272"/>
            <a:ext cx="5325196" cy="725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0041" indent="-420041">
              <a:buFont typeface="Arial" panose="020B0604020202020204" pitchFamily="34" charset="0"/>
              <a:buChar char="•"/>
            </a:pPr>
            <a:r>
              <a:rPr lang="en-GB" sz="2058" dirty="0" err="1"/>
              <a:t>Es</a:t>
            </a:r>
            <a:r>
              <a:rPr lang="en-GB" sz="2058" dirty="0"/>
              <a:t> </a:t>
            </a:r>
            <a:r>
              <a:rPr lang="en-GB" sz="2058" dirty="0" err="1"/>
              <a:t>decir</a:t>
            </a:r>
            <a:r>
              <a:rPr lang="en-GB" sz="2058" dirty="0"/>
              <a:t> </a:t>
            </a:r>
            <a:r>
              <a:rPr lang="en-GB" sz="2058" dirty="0" err="1"/>
              <a:t>los</a:t>
            </a:r>
            <a:r>
              <a:rPr lang="en-GB" sz="2058" dirty="0"/>
              <a:t> </a:t>
            </a:r>
            <a:r>
              <a:rPr lang="en-GB" sz="2058" dirty="0" err="1"/>
              <a:t>datos</a:t>
            </a:r>
            <a:r>
              <a:rPr lang="en-GB" sz="2058" dirty="0"/>
              <a:t> de las </a:t>
            </a:r>
            <a:r>
              <a:rPr lang="en-GB" sz="2058" dirty="0" err="1"/>
              <a:t>propiedades</a:t>
            </a:r>
            <a:r>
              <a:rPr lang="en-GB" sz="2058" dirty="0"/>
              <a:t> </a:t>
            </a:r>
            <a:r>
              <a:rPr lang="en-GB" sz="2058" dirty="0" err="1"/>
              <a:t>vienen</a:t>
            </a:r>
            <a:r>
              <a:rPr lang="en-GB" sz="2058" dirty="0"/>
              <a:t> de un control padre.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81652" y="5191399"/>
            <a:ext cx="5325196" cy="1042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0041" indent="-420041">
              <a:buFont typeface="Arial" panose="020B0604020202020204" pitchFamily="34" charset="0"/>
              <a:buChar char="•"/>
            </a:pPr>
            <a:r>
              <a:rPr lang="en-GB" sz="2058" dirty="0" err="1"/>
              <a:t>Normalmente</a:t>
            </a:r>
            <a:r>
              <a:rPr lang="en-GB" sz="2058" dirty="0"/>
              <a:t> solo </a:t>
            </a:r>
            <a:r>
              <a:rPr lang="en-GB" sz="2058" dirty="0" err="1"/>
              <a:t>los</a:t>
            </a:r>
            <a:r>
              <a:rPr lang="en-GB" sz="2058" dirty="0"/>
              <a:t> </a:t>
            </a:r>
            <a:r>
              <a:rPr lang="en-GB" sz="2058" dirty="0" err="1"/>
              <a:t>usamos</a:t>
            </a:r>
            <a:r>
              <a:rPr lang="en-GB" sz="2058" dirty="0"/>
              <a:t> </a:t>
            </a:r>
            <a:r>
              <a:rPr lang="en-GB" sz="2058" dirty="0" err="1"/>
              <a:t>en</a:t>
            </a:r>
            <a:r>
              <a:rPr lang="en-GB" sz="2058" dirty="0"/>
              <a:t> </a:t>
            </a:r>
            <a:r>
              <a:rPr lang="en-GB" sz="2058" dirty="0" err="1"/>
              <a:t>componentes</a:t>
            </a:r>
            <a:r>
              <a:rPr lang="en-GB" sz="2058" dirty="0"/>
              <a:t> de primer </a:t>
            </a:r>
            <a:r>
              <a:rPr lang="en-GB" sz="2058" dirty="0" err="1"/>
              <a:t>nivel</a:t>
            </a:r>
            <a:r>
              <a:rPr lang="en-GB" sz="2058" dirty="0"/>
              <a:t>, </a:t>
            </a:r>
            <a:r>
              <a:rPr lang="en-GB" sz="2058" dirty="0" err="1"/>
              <a:t>en</a:t>
            </a:r>
            <a:r>
              <a:rPr lang="en-GB" sz="2058" dirty="0"/>
              <a:t> </a:t>
            </a:r>
            <a:r>
              <a:rPr lang="en-GB" sz="2058" dirty="0" err="1"/>
              <a:t>los</a:t>
            </a:r>
            <a:r>
              <a:rPr lang="en-GB" sz="2058" dirty="0"/>
              <a:t> </a:t>
            </a:r>
            <a:r>
              <a:rPr lang="en-GB" sz="2058" dirty="0" err="1"/>
              <a:t>hijos</a:t>
            </a:r>
            <a:r>
              <a:rPr lang="en-GB" sz="2058" dirty="0"/>
              <a:t> </a:t>
            </a:r>
            <a:r>
              <a:rPr lang="en-GB" sz="2058" dirty="0" err="1"/>
              <a:t>pasamos</a:t>
            </a:r>
            <a:r>
              <a:rPr lang="en-GB" sz="2058" dirty="0"/>
              <a:t> </a:t>
            </a:r>
            <a:r>
              <a:rPr lang="en-GB" sz="2058" dirty="0" err="1"/>
              <a:t>los</a:t>
            </a:r>
            <a:r>
              <a:rPr lang="en-GB" sz="2058" dirty="0"/>
              <a:t> </a:t>
            </a:r>
            <a:r>
              <a:rPr lang="en-GB" sz="2058" dirty="0" err="1"/>
              <a:t>datos</a:t>
            </a:r>
            <a:r>
              <a:rPr lang="en-GB" sz="2058" dirty="0"/>
              <a:t> via props.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4735" y="2604949"/>
            <a:ext cx="5325196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0041" indent="-420041">
              <a:buFont typeface="Arial" panose="020B0604020202020204" pitchFamily="34" charset="0"/>
              <a:buChar char="•"/>
            </a:pPr>
            <a:r>
              <a:rPr lang="en-GB" sz="2058" dirty="0"/>
              <a:t>Se </a:t>
            </a:r>
            <a:r>
              <a:rPr lang="en-GB" sz="2058" dirty="0" err="1"/>
              <a:t>parecen</a:t>
            </a:r>
            <a:r>
              <a:rPr lang="en-GB" sz="2058" dirty="0"/>
              <a:t> a </a:t>
            </a:r>
            <a:r>
              <a:rPr lang="en-GB" sz="2058" dirty="0" err="1"/>
              <a:t>los</a:t>
            </a:r>
            <a:r>
              <a:rPr lang="en-GB" sz="2058" dirty="0"/>
              <a:t> </a:t>
            </a:r>
            <a:r>
              <a:rPr lang="en-GB" sz="2058" dirty="0" err="1"/>
              <a:t>atributos</a:t>
            </a:r>
            <a:r>
              <a:rPr lang="en-GB" sz="2058" dirty="0"/>
              <a:t> HTML.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4735" y="3268041"/>
            <a:ext cx="5325196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0041" indent="-420041">
              <a:buFont typeface="Arial" panose="020B0604020202020204" pitchFamily="34" charset="0"/>
              <a:buChar char="•"/>
            </a:pPr>
            <a:r>
              <a:rPr lang="en-GB" sz="2058" dirty="0"/>
              <a:t>Son </a:t>
            </a:r>
            <a:r>
              <a:rPr lang="en-GB" sz="2058" dirty="0" err="1"/>
              <a:t>inmutables</a:t>
            </a:r>
            <a:r>
              <a:rPr lang="en-GB" sz="2058" dirty="0"/>
              <a:t>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4735" y="4114703"/>
            <a:ext cx="5325196" cy="1042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0041" indent="-420041">
              <a:buFont typeface="Arial" panose="020B0604020202020204" pitchFamily="34" charset="0"/>
              <a:buChar char="•"/>
            </a:pPr>
            <a:r>
              <a:rPr lang="en-GB" sz="2058" dirty="0" err="1"/>
              <a:t>Ejemplo</a:t>
            </a:r>
            <a:r>
              <a:rPr lang="en-GB" sz="2058" dirty="0"/>
              <a:t>: </a:t>
            </a:r>
            <a:r>
              <a:rPr lang="en-GB" sz="2058" dirty="0" err="1"/>
              <a:t>lista</a:t>
            </a:r>
            <a:r>
              <a:rPr lang="en-GB" sz="2058" dirty="0"/>
              <a:t> de </a:t>
            </a:r>
            <a:r>
              <a:rPr lang="en-GB" sz="2058" dirty="0" err="1"/>
              <a:t>usuarios</a:t>
            </a:r>
            <a:r>
              <a:rPr lang="en-GB" sz="2058" dirty="0"/>
              <a:t>, control que </a:t>
            </a:r>
            <a:r>
              <a:rPr lang="en-GB" sz="2058" dirty="0" err="1"/>
              <a:t>pinta</a:t>
            </a:r>
            <a:r>
              <a:rPr lang="en-GB" sz="2058" dirty="0"/>
              <a:t> </a:t>
            </a:r>
            <a:r>
              <a:rPr lang="en-GB" sz="2058" dirty="0" err="1"/>
              <a:t>una</a:t>
            </a:r>
            <a:r>
              <a:rPr lang="en-GB" sz="2058" dirty="0"/>
              <a:t> fila </a:t>
            </a:r>
            <a:r>
              <a:rPr lang="en-GB" sz="2058" dirty="0" err="1"/>
              <a:t>usuario</a:t>
            </a:r>
            <a:r>
              <a:rPr lang="en-GB" sz="2058" dirty="0"/>
              <a:t> le </a:t>
            </a:r>
            <a:r>
              <a:rPr lang="en-GB" sz="2058" dirty="0" err="1"/>
              <a:t>pasamos</a:t>
            </a:r>
            <a:r>
              <a:rPr lang="en-GB" sz="2058" dirty="0"/>
              <a:t> </a:t>
            </a:r>
            <a:r>
              <a:rPr lang="en-GB" sz="2058" dirty="0" err="1"/>
              <a:t>como</a:t>
            </a:r>
            <a:r>
              <a:rPr lang="en-GB" sz="2058" dirty="0"/>
              <a:t> </a:t>
            </a:r>
            <a:r>
              <a:rPr lang="en-GB" sz="2058" dirty="0" err="1"/>
              <a:t>propiedad</a:t>
            </a:r>
            <a:r>
              <a:rPr lang="en-GB" sz="2058" dirty="0"/>
              <a:t> el </a:t>
            </a:r>
            <a:r>
              <a:rPr lang="en-GB" sz="2058" dirty="0" err="1"/>
              <a:t>usuario</a:t>
            </a:r>
            <a:r>
              <a:rPr lang="en-GB" sz="2058" dirty="0"/>
              <a:t> actual.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1652" y="2704734"/>
            <a:ext cx="5325196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0041" indent="-420041">
              <a:buFont typeface="Arial" panose="020B0604020202020204" pitchFamily="34" charset="0"/>
              <a:buChar char="•"/>
            </a:pPr>
            <a:r>
              <a:rPr lang="en-GB" sz="2058" dirty="0"/>
              <a:t>Son </a:t>
            </a:r>
            <a:r>
              <a:rPr lang="en-GB" sz="2058" dirty="0" err="1"/>
              <a:t>datos</a:t>
            </a:r>
            <a:r>
              <a:rPr lang="en-GB" sz="2058" dirty="0"/>
              <a:t> que </a:t>
            </a:r>
            <a:r>
              <a:rPr lang="en-GB" sz="2058" dirty="0" err="1"/>
              <a:t>pueden</a:t>
            </a:r>
            <a:r>
              <a:rPr lang="en-GB" sz="2058" dirty="0"/>
              <a:t> </a:t>
            </a:r>
            <a:r>
              <a:rPr lang="en-GB" sz="2058" dirty="0" err="1"/>
              <a:t>cambiar</a:t>
            </a:r>
            <a:r>
              <a:rPr lang="en-GB" sz="2058" dirty="0"/>
              <a:t> (</a:t>
            </a:r>
            <a:r>
              <a:rPr lang="en-GB" sz="2058" dirty="0" err="1"/>
              <a:t>mutables</a:t>
            </a:r>
            <a:r>
              <a:rPr lang="en-GB" sz="2058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29600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4" grpId="0"/>
      <p:bldP spid="9" grpId="0"/>
      <p:bldP spid="10" grpId="0"/>
      <p:bldP spid="11" grpId="0"/>
      <p:bldP spid="12" grpId="0"/>
      <p:bldP spid="1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Componente presentación</a:t>
            </a:r>
            <a:endParaRPr lang="es-ES_tradnl" dirty="0"/>
          </a:p>
        </p:txBody>
      </p:sp>
      <p:sp>
        <p:nvSpPr>
          <p:cNvPr id="3" name="TextBox 2"/>
          <p:cNvSpPr txBox="1"/>
          <p:nvPr/>
        </p:nvSpPr>
        <p:spPr>
          <a:xfrm>
            <a:off x="566228" y="1597367"/>
            <a:ext cx="12015298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46" dirty="0" err="1"/>
              <a:t>Aquí</a:t>
            </a:r>
            <a:r>
              <a:rPr lang="en-GB" sz="2646" dirty="0"/>
              <a:t> </a:t>
            </a:r>
            <a:r>
              <a:rPr lang="en-GB" sz="2646" dirty="0" err="1"/>
              <a:t>vemos</a:t>
            </a:r>
            <a:r>
              <a:rPr lang="en-GB" sz="2646" dirty="0"/>
              <a:t> </a:t>
            </a:r>
            <a:r>
              <a:rPr lang="en-GB" sz="2646" dirty="0" err="1"/>
              <a:t>estado</a:t>
            </a:r>
            <a:r>
              <a:rPr lang="en-GB" sz="2646" dirty="0"/>
              <a:t> y </a:t>
            </a:r>
            <a:r>
              <a:rPr lang="en-GB" sz="2646" dirty="0" err="1"/>
              <a:t>propiedades</a:t>
            </a:r>
            <a:r>
              <a:rPr lang="en-GB" sz="2646" dirty="0"/>
              <a:t> </a:t>
            </a:r>
            <a:r>
              <a:rPr lang="en-GB" sz="2646" dirty="0" err="1"/>
              <a:t>en</a:t>
            </a:r>
            <a:r>
              <a:rPr lang="en-GB" sz="2646" dirty="0"/>
              <a:t> </a:t>
            </a:r>
            <a:r>
              <a:rPr lang="en-GB" sz="2646" dirty="0" err="1"/>
              <a:t>acción</a:t>
            </a:r>
            <a:r>
              <a:rPr lang="en-GB" sz="2646" dirty="0"/>
              <a:t>: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847064" y="2793381"/>
            <a:ext cx="4198117" cy="10650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646" dirty="0" err="1"/>
              <a:t>MembersPage</a:t>
            </a:r>
            <a:endParaRPr lang="en-GB" sz="2646" dirty="0"/>
          </a:p>
        </p:txBody>
      </p:sp>
      <p:sp>
        <p:nvSpPr>
          <p:cNvPr id="16" name="Rounded Rectangle 15"/>
          <p:cNvSpPr/>
          <p:nvPr/>
        </p:nvSpPr>
        <p:spPr>
          <a:xfrm>
            <a:off x="4847064" y="5430128"/>
            <a:ext cx="4198117" cy="10650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646" dirty="0" err="1"/>
              <a:t>MemberRow</a:t>
            </a:r>
            <a:endParaRPr lang="en-GB" sz="2646" dirty="0"/>
          </a:p>
        </p:txBody>
      </p:sp>
      <p:sp>
        <p:nvSpPr>
          <p:cNvPr id="17" name="Rectangle 16"/>
          <p:cNvSpPr/>
          <p:nvPr/>
        </p:nvSpPr>
        <p:spPr>
          <a:xfrm>
            <a:off x="876434" y="2745128"/>
            <a:ext cx="2760830" cy="11374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646" dirty="0"/>
              <a:t>State: Member</a:t>
            </a:r>
          </a:p>
        </p:txBody>
      </p:sp>
      <p:cxnSp>
        <p:nvCxnSpPr>
          <p:cNvPr id="19" name="Straight Arrow Connector 18"/>
          <p:cNvCxnSpPr>
            <a:stCxn id="17" idx="3"/>
            <a:endCxn id="15" idx="1"/>
          </p:cNvCxnSpPr>
          <p:nvPr/>
        </p:nvCxnSpPr>
        <p:spPr>
          <a:xfrm>
            <a:off x="3637264" y="3313838"/>
            <a:ext cx="1209801" cy="120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7470028" y="4075564"/>
            <a:ext cx="2760830" cy="1137421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646" dirty="0"/>
              <a:t>Prop: Member</a:t>
            </a:r>
          </a:p>
        </p:txBody>
      </p:sp>
      <p:cxnSp>
        <p:nvCxnSpPr>
          <p:cNvPr id="22" name="Straight Arrow Connector 21"/>
          <p:cNvCxnSpPr>
            <a:endCxn id="16" idx="0"/>
          </p:cNvCxnSpPr>
          <p:nvPr/>
        </p:nvCxnSpPr>
        <p:spPr>
          <a:xfrm>
            <a:off x="6946122" y="3858421"/>
            <a:ext cx="0" cy="1571707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72009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Eventos de montaje</a:t>
            </a:r>
          </a:p>
        </p:txBody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sz="1985" dirty="0">
                <a:sym typeface="Roboto Mono"/>
              </a:rPr>
              <a:t>constructor(</a:t>
            </a:r>
            <a:r>
              <a:rPr lang="es-ES" sz="1985" dirty="0" err="1">
                <a:sym typeface="Roboto Mono"/>
              </a:rPr>
              <a:t>props</a:t>
            </a:r>
            <a:r>
              <a:rPr lang="es-ES" sz="1985" dirty="0">
                <a:sym typeface="Roboto Mono"/>
              </a:rPr>
              <a:t>)</a:t>
            </a:r>
            <a:r>
              <a:rPr lang="es-ES" sz="1985" dirty="0"/>
              <a:t>:</a:t>
            </a:r>
          </a:p>
          <a:p>
            <a:pPr lvl="1"/>
            <a:r>
              <a:rPr lang="es-ES" sz="1985" dirty="0"/>
              <a:t>se llama antes del montaje</a:t>
            </a:r>
          </a:p>
          <a:p>
            <a:pPr lvl="1"/>
            <a:r>
              <a:rPr lang="es-ES" sz="1985" dirty="0"/>
              <a:t>se debe llamar a </a:t>
            </a:r>
            <a:r>
              <a:rPr lang="es-ES" sz="1985" dirty="0">
                <a:sym typeface="Roboto Mono"/>
              </a:rPr>
              <a:t>super(</a:t>
            </a:r>
            <a:r>
              <a:rPr lang="es-ES" sz="1985" dirty="0" err="1">
                <a:sym typeface="Roboto Mono"/>
              </a:rPr>
              <a:t>props</a:t>
            </a:r>
            <a:r>
              <a:rPr lang="es-ES" sz="1985" dirty="0">
                <a:sym typeface="Roboto Mono"/>
              </a:rPr>
              <a:t>)</a:t>
            </a:r>
            <a:r>
              <a:rPr lang="es-ES" sz="1985" dirty="0"/>
              <a:t> para una inicialización adecuada</a:t>
            </a:r>
            <a:br>
              <a:rPr lang="es-ES" sz="1985" dirty="0">
                <a:sym typeface="Roboto Mono"/>
              </a:rPr>
            </a:br>
            <a:endParaRPr lang="es-ES" sz="1985" dirty="0">
              <a:sym typeface="Roboto Mono"/>
            </a:endParaRPr>
          </a:p>
          <a:p>
            <a:r>
              <a:rPr lang="es-ES" sz="1985" dirty="0" err="1">
                <a:sym typeface="Roboto Mono"/>
              </a:rPr>
              <a:t>componentWillMount</a:t>
            </a:r>
            <a:r>
              <a:rPr lang="es-ES" sz="1985" dirty="0">
                <a:sym typeface="Roboto Mono"/>
              </a:rPr>
              <a:t>()</a:t>
            </a:r>
            <a:r>
              <a:rPr lang="es-ES" sz="1985" dirty="0"/>
              <a:t>:</a:t>
            </a:r>
          </a:p>
          <a:p>
            <a:pPr lvl="1"/>
            <a:r>
              <a:rPr lang="es-ES" sz="1985" dirty="0"/>
              <a:t>se invoca justo antes de que ocurra el montaje, antes de </a:t>
            </a:r>
            <a:r>
              <a:rPr lang="es-ES" sz="1985" dirty="0">
                <a:sym typeface="Roboto Mono"/>
              </a:rPr>
              <a:t>render</a:t>
            </a:r>
            <a:br>
              <a:rPr lang="es-ES" sz="1985" dirty="0">
                <a:sym typeface="Roboto Mono"/>
              </a:rPr>
            </a:br>
            <a:endParaRPr lang="es-ES" sz="1985" dirty="0">
              <a:sym typeface="Roboto Mono"/>
            </a:endParaRPr>
          </a:p>
          <a:p>
            <a:r>
              <a:rPr lang="es-ES" sz="1985" dirty="0" err="1">
                <a:sym typeface="Roboto Mono"/>
              </a:rPr>
              <a:t>componentDidMount</a:t>
            </a:r>
            <a:r>
              <a:rPr lang="es-ES" sz="1985" dirty="0">
                <a:sym typeface="Roboto Mono"/>
              </a:rPr>
              <a:t>()</a:t>
            </a:r>
            <a:r>
              <a:rPr lang="es-ES" sz="1985" dirty="0"/>
              <a:t>:</a:t>
            </a:r>
          </a:p>
          <a:p>
            <a:pPr lvl="1"/>
            <a:r>
              <a:rPr lang="es-ES" sz="1985" dirty="0"/>
              <a:t>se invoca justo después del montaje</a:t>
            </a:r>
          </a:p>
          <a:p>
            <a:pPr lvl="1"/>
            <a:r>
              <a:rPr lang="es-ES" sz="1985" dirty="0"/>
              <a:t>se usa para la inicialización que depende de nodos del DOM, cargar datos desde red, etc.</a:t>
            </a:r>
            <a:br>
              <a:rPr lang="es-ES" sz="1985" dirty="0">
                <a:sym typeface="Roboto Mono"/>
              </a:rPr>
            </a:br>
            <a:endParaRPr lang="es-ES" sz="1985" dirty="0">
              <a:sym typeface="Roboto Mono"/>
            </a:endParaRPr>
          </a:p>
          <a:p>
            <a:r>
              <a:rPr lang="es-ES" sz="1985" dirty="0" err="1">
                <a:sym typeface="Roboto Mono"/>
              </a:rPr>
              <a:t>componentWillUnmount</a:t>
            </a:r>
            <a:r>
              <a:rPr lang="es-ES" sz="1985" dirty="0">
                <a:sym typeface="Roboto Mono"/>
              </a:rPr>
              <a:t>()</a:t>
            </a:r>
            <a:r>
              <a:rPr lang="es-ES" sz="1985" dirty="0"/>
              <a:t>:</a:t>
            </a:r>
          </a:p>
          <a:p>
            <a:pPr lvl="1"/>
            <a:r>
              <a:rPr lang="es-ES" sz="1985" dirty="0"/>
              <a:t>se invoca justo antes de remover el componente del DOM, y que éste sea destruido</a:t>
            </a:r>
          </a:p>
          <a:p>
            <a:pPr lvl="1"/>
            <a:r>
              <a:rPr lang="es-ES" sz="1985" dirty="0"/>
              <a:t>se usa para realizar “limpieza”: cancelar operaciones pendientes, eliminar referencias, etc.</a:t>
            </a:r>
            <a:br>
              <a:rPr lang="es-ES" sz="1985" dirty="0"/>
            </a:br>
            <a:endParaRPr lang="es-ES" sz="1985" dirty="0"/>
          </a:p>
          <a:p>
            <a:endParaRPr lang="es-ES" sz="1985" dirty="0"/>
          </a:p>
          <a:p>
            <a:endParaRPr lang="es-ES" sz="1985" dirty="0"/>
          </a:p>
        </p:txBody>
      </p:sp>
    </p:spTree>
    <p:extLst>
      <p:ext uri="{BB962C8B-B14F-4D97-AF65-F5344CB8AC3E}">
        <p14:creationId xmlns:p14="http://schemas.microsoft.com/office/powerpoint/2010/main" val="37943347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Eventos de actualización</a:t>
            </a:r>
          </a:p>
        </p:txBody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s-ES" sz="1985" dirty="0" err="1">
                <a:sym typeface="Roboto Mono"/>
              </a:rPr>
              <a:t>componentWillReceiveProps</a:t>
            </a:r>
            <a:r>
              <a:rPr lang="es-ES" sz="1985" dirty="0">
                <a:sym typeface="Roboto Mono"/>
              </a:rPr>
              <a:t>(</a:t>
            </a:r>
            <a:r>
              <a:rPr lang="es-ES" sz="1985" dirty="0" err="1">
                <a:sym typeface="Roboto Mono"/>
              </a:rPr>
              <a:t>nextProps</a:t>
            </a:r>
            <a:r>
              <a:rPr lang="es-ES" sz="1985" dirty="0">
                <a:sym typeface="Roboto Mono"/>
              </a:rPr>
              <a:t>)</a:t>
            </a:r>
            <a:r>
              <a:rPr lang="es-ES" sz="1985" dirty="0"/>
              <a:t>:</a:t>
            </a:r>
          </a:p>
          <a:p>
            <a:pPr lvl="1"/>
            <a:r>
              <a:rPr lang="es-ES" sz="1985" dirty="0"/>
              <a:t>se invoca justo antes que un componente montado reciba nuevas </a:t>
            </a:r>
            <a:r>
              <a:rPr lang="es-ES" sz="1985" dirty="0" err="1">
                <a:sym typeface="Roboto Mono"/>
              </a:rPr>
              <a:t>props</a:t>
            </a:r>
            <a:endParaRPr lang="es-ES" sz="1985" dirty="0">
              <a:sym typeface="Roboto Mono"/>
            </a:endParaRPr>
          </a:p>
          <a:p>
            <a:pPr lvl="1"/>
            <a:r>
              <a:rPr lang="es-ES" sz="1985" dirty="0"/>
              <a:t>es útil para comparar lo pasado con lo futuro, por ejemplo actualizando el estado</a:t>
            </a:r>
          </a:p>
          <a:p>
            <a:pPr lvl="1"/>
            <a:r>
              <a:rPr lang="es-ES" sz="1985" dirty="0"/>
              <a:t>no se invoca en el primer montaje</a:t>
            </a:r>
            <a:br>
              <a:rPr lang="es-ES" sz="1985" dirty="0">
                <a:sym typeface="Roboto Mono"/>
              </a:rPr>
            </a:br>
            <a:endParaRPr lang="es-ES" sz="1985" dirty="0">
              <a:sym typeface="Roboto Mono"/>
            </a:endParaRPr>
          </a:p>
          <a:p>
            <a:r>
              <a:rPr lang="es-ES" sz="1985" dirty="0" err="1">
                <a:sym typeface="Roboto Mono"/>
              </a:rPr>
              <a:t>shouldComponentUpdate</a:t>
            </a:r>
            <a:r>
              <a:rPr lang="es-ES" sz="1985" dirty="0">
                <a:sym typeface="Roboto Mono"/>
              </a:rPr>
              <a:t>(</a:t>
            </a:r>
            <a:r>
              <a:rPr lang="es-ES" sz="1985" dirty="0" err="1">
                <a:sym typeface="Roboto Mono"/>
              </a:rPr>
              <a:t>nextProps</a:t>
            </a:r>
            <a:r>
              <a:rPr lang="es-ES" sz="1985" dirty="0">
                <a:sym typeface="Roboto Mono"/>
              </a:rPr>
              <a:t>, </a:t>
            </a:r>
            <a:r>
              <a:rPr lang="es-ES" sz="1985" dirty="0" err="1">
                <a:sym typeface="Roboto Mono"/>
              </a:rPr>
              <a:t>nextState</a:t>
            </a:r>
            <a:r>
              <a:rPr lang="es-ES" sz="1985" dirty="0">
                <a:sym typeface="Roboto Mono"/>
              </a:rPr>
              <a:t>)</a:t>
            </a:r>
            <a:r>
              <a:rPr lang="es-ES" sz="1985" dirty="0"/>
              <a:t>:</a:t>
            </a:r>
          </a:p>
          <a:p>
            <a:pPr lvl="1"/>
            <a:r>
              <a:rPr lang="es-ES" sz="1985" dirty="0"/>
              <a:t>se invoca antes de re-renderizar un componente cuyas </a:t>
            </a:r>
            <a:r>
              <a:rPr lang="es-ES" sz="1985" dirty="0" err="1"/>
              <a:t>props</a:t>
            </a:r>
            <a:r>
              <a:rPr lang="es-ES" sz="1985" dirty="0"/>
              <a:t> y </a:t>
            </a:r>
            <a:r>
              <a:rPr lang="es-ES" sz="1985" dirty="0" err="1"/>
              <a:t>state</a:t>
            </a:r>
            <a:r>
              <a:rPr lang="es-ES" sz="1985" dirty="0"/>
              <a:t> han cambiado</a:t>
            </a:r>
          </a:p>
          <a:p>
            <a:pPr lvl="1"/>
            <a:r>
              <a:rPr lang="es-ES" sz="1985" dirty="0"/>
              <a:t>la idea es determinar si realmente es necesario re-renderizar el componente</a:t>
            </a:r>
          </a:p>
          <a:p>
            <a:pPr lvl="1"/>
            <a:r>
              <a:rPr lang="es-ES" sz="1985" dirty="0"/>
              <a:t>debe retornar </a:t>
            </a:r>
            <a:r>
              <a:rPr lang="es-ES" sz="1985" dirty="0">
                <a:sym typeface="Roboto Mono"/>
              </a:rPr>
              <a:t>true</a:t>
            </a:r>
            <a:r>
              <a:rPr lang="es-ES" sz="1985" dirty="0"/>
              <a:t> o </a:t>
            </a:r>
            <a:r>
              <a:rPr lang="es-ES" sz="1985" dirty="0">
                <a:sym typeface="Roboto Mono"/>
              </a:rPr>
              <a:t>false</a:t>
            </a:r>
            <a:r>
              <a:rPr lang="es-ES" sz="1985" dirty="0"/>
              <a:t>, no se invoca en el primer renderizado</a:t>
            </a:r>
            <a:br>
              <a:rPr lang="es-ES" sz="1985" dirty="0"/>
            </a:br>
            <a:endParaRPr lang="es-ES" sz="1985" dirty="0"/>
          </a:p>
          <a:p>
            <a:r>
              <a:rPr lang="es-ES" sz="1985" dirty="0" err="1">
                <a:sym typeface="Roboto Mono"/>
              </a:rPr>
              <a:t>componentWillUpdate</a:t>
            </a:r>
            <a:r>
              <a:rPr lang="es-ES" sz="1985" dirty="0">
                <a:sym typeface="Roboto Mono"/>
              </a:rPr>
              <a:t>(</a:t>
            </a:r>
            <a:r>
              <a:rPr lang="es-ES" sz="1985" dirty="0" err="1">
                <a:sym typeface="Roboto Mono"/>
              </a:rPr>
              <a:t>nextProps</a:t>
            </a:r>
            <a:r>
              <a:rPr lang="es-ES" sz="1985" dirty="0">
                <a:sym typeface="Roboto Mono"/>
              </a:rPr>
              <a:t>, </a:t>
            </a:r>
            <a:r>
              <a:rPr lang="es-ES" sz="1985" dirty="0" err="1">
                <a:sym typeface="Roboto Mono"/>
              </a:rPr>
              <a:t>nextState</a:t>
            </a:r>
            <a:r>
              <a:rPr lang="es-ES" sz="1985" dirty="0">
                <a:sym typeface="Roboto Mono"/>
              </a:rPr>
              <a:t>)</a:t>
            </a:r>
            <a:r>
              <a:rPr lang="es-ES" sz="1985" dirty="0"/>
              <a:t>:</a:t>
            </a:r>
          </a:p>
          <a:p>
            <a:pPr lvl="1"/>
            <a:r>
              <a:rPr lang="es-ES" sz="1985" dirty="0"/>
              <a:t>se invoca justo antes de re-renderizar</a:t>
            </a:r>
            <a:br>
              <a:rPr lang="es-ES" sz="1985" dirty="0">
                <a:sym typeface="Roboto Mono"/>
              </a:rPr>
            </a:br>
            <a:endParaRPr lang="es-ES" sz="1985" dirty="0">
              <a:sym typeface="Roboto Mono"/>
            </a:endParaRPr>
          </a:p>
          <a:p>
            <a:r>
              <a:rPr lang="es-ES" sz="1985" dirty="0" err="1">
                <a:sym typeface="Roboto Mono"/>
              </a:rPr>
              <a:t>componentDidUpdate</a:t>
            </a:r>
            <a:r>
              <a:rPr lang="es-ES" sz="1985" dirty="0">
                <a:sym typeface="Roboto Mono"/>
              </a:rPr>
              <a:t>()</a:t>
            </a:r>
            <a:r>
              <a:rPr lang="es-ES" sz="1985" dirty="0"/>
              <a:t>:</a:t>
            </a:r>
          </a:p>
          <a:p>
            <a:pPr lvl="1"/>
            <a:r>
              <a:rPr lang="es-ES" sz="1985" dirty="0"/>
              <a:t>se invoca justo después de la actualización</a:t>
            </a:r>
          </a:p>
          <a:p>
            <a:pPr lvl="1"/>
            <a:r>
              <a:rPr lang="es-ES" sz="1985" dirty="0"/>
              <a:t>no se invoca en el primer renderizado</a:t>
            </a:r>
          </a:p>
          <a:p>
            <a:pPr lvl="1"/>
            <a:r>
              <a:rPr lang="es-ES" sz="1985" dirty="0"/>
              <a:t>sirve para operar en el DOM con el nuevo estado/</a:t>
            </a:r>
            <a:r>
              <a:rPr lang="es-ES" sz="1985" dirty="0" err="1"/>
              <a:t>props</a:t>
            </a:r>
            <a:r>
              <a:rPr lang="es-ES" sz="1985" dirty="0"/>
              <a:t> actualizados</a:t>
            </a:r>
          </a:p>
          <a:p>
            <a:endParaRPr lang="es-ES" sz="1985" dirty="0"/>
          </a:p>
          <a:p>
            <a:endParaRPr lang="es-ES" sz="1985" dirty="0"/>
          </a:p>
        </p:txBody>
      </p:sp>
    </p:spTree>
    <p:extLst>
      <p:ext uri="{BB962C8B-B14F-4D97-AF65-F5344CB8AC3E}">
        <p14:creationId xmlns:p14="http://schemas.microsoft.com/office/powerpoint/2010/main" val="3570977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CDE0C69-D40A-40EB-AC7F-4EDE08BCB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291" y="180233"/>
            <a:ext cx="5935750" cy="7128792"/>
          </a:xfrm>
        </p:spPr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Typescript</a:t>
            </a:r>
            <a:r>
              <a:rPr lang="es-ES" dirty="0"/>
              <a:t>?</a:t>
            </a:r>
          </a:p>
        </p:txBody>
      </p:sp>
      <p:pic>
        <p:nvPicPr>
          <p:cNvPr id="1026" name="Picture 2" descr="Resultado de imagen de typescript">
            <a:extLst>
              <a:ext uri="{FF2B5EF4-FFF2-40B4-BE49-F238E27FC236}">
                <a16:creationId xmlns:a16="http://schemas.microsoft.com/office/drawing/2014/main" id="{F64F0EEC-3510-49F0-9092-BCE72C399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667" y="1620391"/>
            <a:ext cx="4248472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76949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458571" y="654215"/>
            <a:ext cx="12525808" cy="841904"/>
          </a:xfrm>
          <a:prstGeom prst="rect">
            <a:avLst/>
          </a:prstGeom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r>
              <a:rPr lang="es" dirty="0"/>
              <a:t>Eventos de manejo de errores</a:t>
            </a:r>
          </a:p>
        </p:txBody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458571" y="1694209"/>
            <a:ext cx="12525808" cy="5022319"/>
          </a:xfrm>
          <a:prstGeom prst="rect">
            <a:avLst/>
          </a:prstGeom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pPr marL="672067" indent="-504051">
              <a:buFont typeface="Arial" pitchFamily="34" charset="0"/>
              <a:buChar char="●"/>
            </a:pPr>
            <a:r>
              <a:rPr lang="es" sz="1985" dirty="0">
                <a:sym typeface="Roboto Mono"/>
              </a:rPr>
              <a:t>componentDidCatch(error, info)</a:t>
            </a:r>
            <a:r>
              <a:rPr lang="es" sz="1985" dirty="0"/>
              <a:t>:</a:t>
            </a:r>
          </a:p>
          <a:p>
            <a:pPr lvl="1"/>
            <a:r>
              <a:rPr lang="es" sz="1985" dirty="0"/>
              <a:t>un componente se transforma en una frontera de errores al definir este método</a:t>
            </a:r>
          </a:p>
          <a:p>
            <a:pPr lvl="1"/>
            <a:r>
              <a:rPr lang="es" sz="1985" dirty="0"/>
              <a:t>se invoca cuando se captura un error en el componente o cualquiera de sus hijos, y que no haya sido capturado antes</a:t>
            </a:r>
          </a:p>
          <a:p>
            <a:pPr lvl="1"/>
            <a:r>
              <a:rPr lang="es" sz="1985" dirty="0"/>
              <a:t>permite manejar los errores, por ejemplo, mostrando una UI distinta o mensajes de error</a:t>
            </a:r>
            <a:br>
              <a:rPr lang="es" sz="1985" dirty="0"/>
            </a:br>
            <a:endParaRPr lang="es" sz="1985" dirty="0"/>
          </a:p>
          <a:p>
            <a:pPr>
              <a:lnSpc>
                <a:spcPct val="115000"/>
              </a:lnSpc>
              <a:spcAft>
                <a:spcPts val="2352"/>
              </a:spcAft>
              <a:buNone/>
            </a:pPr>
            <a:endParaRPr dirty="0"/>
          </a:p>
          <a:p>
            <a:pPr marL="1344135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347667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Virtual DOM</a:t>
            </a:r>
            <a:endParaRPr lang="es" dirty="0"/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" sz="1985" dirty="0"/>
              <a:t>React utiliza un DOM Virtual --- ReactDOM</a:t>
            </a:r>
          </a:p>
          <a:p>
            <a:r>
              <a:rPr lang="es" sz="1985" dirty="0"/>
              <a:t>ReactDOM es el “pegamento” entre el modelo de React y el browser</a:t>
            </a:r>
          </a:p>
          <a:p>
            <a:r>
              <a:rPr lang="es" sz="1985" dirty="0"/>
              <a:t>Su misión es renderizar los componentes en el DOM</a:t>
            </a:r>
          </a:p>
          <a:p>
            <a:r>
              <a:rPr lang="es" sz="1985" dirty="0"/>
              <a:t>Es un DOM virtual:</a:t>
            </a:r>
          </a:p>
          <a:p>
            <a:pPr lvl="1"/>
            <a:r>
              <a:rPr lang="es" sz="1985" dirty="0"/>
              <a:t>Para cada objeto en el DOM Real hay un objeto en el DOM Virtual correspondiente</a:t>
            </a:r>
          </a:p>
          <a:p>
            <a:pPr lvl="1"/>
            <a:r>
              <a:rPr lang="es" sz="1985" dirty="0"/>
              <a:t>Los objetos virtuales al ser modificados no forzan cambios en la pantalla/browser, sólo cuando son renderizados</a:t>
            </a:r>
          </a:p>
          <a:p>
            <a:pPr lvl="1"/>
            <a:r>
              <a:rPr lang="es" sz="1985" dirty="0"/>
              <a:t>Es más rápido/eficiente manipular el DOM Virtual que el DOM Real</a:t>
            </a:r>
          </a:p>
          <a:p>
            <a:pPr lvl="1"/>
            <a:r>
              <a:rPr lang="es" sz="1985" dirty="0"/>
              <a:t>Cuando se actualiza un componente en el DOM Virtual, React compara con el DOM Real y sólo se renderizan aquellos componentes que cambiaron</a:t>
            </a:r>
          </a:p>
        </p:txBody>
      </p:sp>
    </p:spTree>
    <p:extLst>
      <p:ext uri="{BB962C8B-B14F-4D97-AF65-F5344CB8AC3E}">
        <p14:creationId xmlns:p14="http://schemas.microsoft.com/office/powerpoint/2010/main" val="7451119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/>
              <a:t>Los Componentes tienen propiedades - </a:t>
            </a:r>
            <a:r>
              <a:rPr lang="es">
                <a:sym typeface="Roboto Mono"/>
              </a:rPr>
              <a:t>props</a:t>
            </a:r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 err="1"/>
              <a:t>class</a:t>
            </a:r>
            <a:r>
              <a:rPr lang="es-ES" dirty="0"/>
              <a:t> App </a:t>
            </a:r>
            <a:r>
              <a:rPr lang="es-ES" dirty="0" err="1"/>
              <a:t>extends</a:t>
            </a:r>
            <a:r>
              <a:rPr lang="es-ES" dirty="0"/>
              <a:t> </a:t>
            </a:r>
            <a:r>
              <a:rPr lang="es-ES" dirty="0" err="1"/>
              <a:t>Component</a:t>
            </a:r>
            <a:r>
              <a:rPr lang="es-ES" dirty="0"/>
              <a:t> {</a:t>
            </a:r>
            <a:br>
              <a:rPr lang="es-ES" dirty="0"/>
            </a:br>
            <a:r>
              <a:rPr lang="es-ES" dirty="0"/>
              <a:t>  render() {</a:t>
            </a:r>
            <a:br>
              <a:rPr lang="es-ES" dirty="0"/>
            </a:br>
            <a:r>
              <a:rPr lang="es-ES" dirty="0"/>
              <a:t>    </a:t>
            </a:r>
            <a:r>
              <a:rPr lang="es-ES" dirty="0" err="1"/>
              <a:t>return</a:t>
            </a:r>
            <a:r>
              <a:rPr lang="es-ES" dirty="0"/>
              <a:t> (</a:t>
            </a:r>
            <a:br>
              <a:rPr lang="es-ES" dirty="0"/>
            </a:br>
            <a:r>
              <a:rPr lang="es-ES" dirty="0"/>
              <a:t>      &lt;div </a:t>
            </a:r>
            <a:r>
              <a:rPr lang="es-ES" dirty="0" err="1"/>
              <a:t>className</a:t>
            </a:r>
            <a:r>
              <a:rPr lang="es-ES" dirty="0"/>
              <a:t>="App"&gt;</a:t>
            </a:r>
            <a:br>
              <a:rPr lang="es-ES" dirty="0"/>
            </a:br>
            <a:r>
              <a:rPr lang="es-ES" dirty="0"/>
              <a:t>        &lt;</a:t>
            </a:r>
            <a:r>
              <a:rPr lang="es-ES" dirty="0" err="1"/>
              <a:t>header</a:t>
            </a:r>
            <a:r>
              <a:rPr lang="es-ES" dirty="0"/>
              <a:t> </a:t>
            </a:r>
            <a:r>
              <a:rPr lang="es-ES" dirty="0" err="1"/>
              <a:t>className</a:t>
            </a:r>
            <a:r>
              <a:rPr lang="es-ES" dirty="0"/>
              <a:t>="App-</a:t>
            </a:r>
            <a:r>
              <a:rPr lang="es-ES" dirty="0" err="1"/>
              <a:t>header</a:t>
            </a:r>
            <a:r>
              <a:rPr lang="es-ES" dirty="0"/>
              <a:t>"&gt;</a:t>
            </a:r>
            <a:br>
              <a:rPr lang="es-ES" dirty="0"/>
            </a:br>
            <a:r>
              <a:rPr lang="es-ES" dirty="0"/>
              <a:t>          &lt;</a:t>
            </a:r>
            <a:r>
              <a:rPr lang="es-ES" dirty="0" err="1"/>
              <a:t>img</a:t>
            </a:r>
            <a:r>
              <a:rPr lang="es-ES" dirty="0"/>
              <a:t> </a:t>
            </a:r>
            <a:r>
              <a:rPr lang="es-ES" dirty="0" err="1"/>
              <a:t>src</a:t>
            </a:r>
            <a:r>
              <a:rPr lang="es-ES" dirty="0"/>
              <a:t>={logo} </a:t>
            </a:r>
            <a:r>
              <a:rPr lang="es-ES" dirty="0" err="1"/>
              <a:t>className</a:t>
            </a:r>
            <a:r>
              <a:rPr lang="es-ES" dirty="0"/>
              <a:t>="App-logo" </a:t>
            </a:r>
            <a:r>
              <a:rPr lang="es-ES" dirty="0" err="1"/>
              <a:t>alt</a:t>
            </a:r>
            <a:r>
              <a:rPr lang="es-ES" dirty="0"/>
              <a:t>="logo" /&gt;</a:t>
            </a:r>
            <a:br>
              <a:rPr lang="es-ES" dirty="0"/>
            </a:br>
            <a:r>
              <a:rPr lang="es-ES" dirty="0"/>
              <a:t>          &lt;h1 </a:t>
            </a:r>
            <a:r>
              <a:rPr lang="es-ES" dirty="0" err="1"/>
              <a:t>className</a:t>
            </a:r>
            <a:r>
              <a:rPr lang="es-ES" dirty="0"/>
              <a:t>="App-</a:t>
            </a:r>
            <a:r>
              <a:rPr lang="es-ES" dirty="0" err="1"/>
              <a:t>title</a:t>
            </a:r>
            <a:r>
              <a:rPr lang="es-ES" dirty="0"/>
              <a:t>"&gt;{</a:t>
            </a:r>
            <a:r>
              <a:rPr lang="es-ES" dirty="0" err="1"/>
              <a:t>this.props.welcome</a:t>
            </a:r>
            <a:r>
              <a:rPr lang="es-ES" dirty="0"/>
              <a:t>}&lt;/h1&gt;</a:t>
            </a:r>
            <a:br>
              <a:rPr lang="es-ES" dirty="0"/>
            </a:br>
            <a:r>
              <a:rPr lang="es-ES" dirty="0"/>
              <a:t>        &lt;/</a:t>
            </a:r>
            <a:r>
              <a:rPr lang="es-ES" dirty="0" err="1"/>
              <a:t>header</a:t>
            </a:r>
            <a:r>
              <a:rPr lang="es-ES" dirty="0"/>
              <a:t>&gt;</a:t>
            </a:r>
            <a:br>
              <a:rPr lang="es-ES" dirty="0"/>
            </a:br>
            <a:r>
              <a:rPr lang="es-ES" dirty="0"/>
              <a:t>        &lt;p </a:t>
            </a:r>
            <a:r>
              <a:rPr lang="es-ES" dirty="0" err="1"/>
              <a:t>className</a:t>
            </a:r>
            <a:r>
              <a:rPr lang="es-ES" dirty="0"/>
              <a:t>="App-</a:t>
            </a:r>
            <a:r>
              <a:rPr lang="es-ES" dirty="0" err="1"/>
              <a:t>intro</a:t>
            </a:r>
            <a:r>
              <a:rPr lang="es-ES" dirty="0"/>
              <a:t>"&gt;</a:t>
            </a:r>
            <a:br>
              <a:rPr lang="es-ES" dirty="0"/>
            </a:br>
            <a:r>
              <a:rPr lang="es-ES" dirty="0"/>
              <a:t>          {</a:t>
            </a:r>
            <a:r>
              <a:rPr lang="es-ES" dirty="0" err="1"/>
              <a:t>this.props.intro</a:t>
            </a:r>
            <a:r>
              <a:rPr lang="es-ES" dirty="0"/>
              <a:t>}</a:t>
            </a:r>
            <a:br>
              <a:rPr lang="es-ES" dirty="0"/>
            </a:br>
            <a:r>
              <a:rPr lang="es-ES" dirty="0"/>
              <a:t>        &lt;/p&gt;</a:t>
            </a:r>
            <a:br>
              <a:rPr lang="es-ES" dirty="0"/>
            </a:br>
            <a:r>
              <a:rPr lang="es-ES" dirty="0"/>
              <a:t>      &lt;/div&gt;</a:t>
            </a:r>
            <a:br>
              <a:rPr lang="es-ES" dirty="0"/>
            </a:br>
            <a:r>
              <a:rPr lang="es-ES" dirty="0"/>
              <a:t>    );</a:t>
            </a:r>
            <a:br>
              <a:rPr lang="es-ES" dirty="0"/>
            </a:br>
            <a:r>
              <a:rPr lang="es-ES" dirty="0"/>
              <a:t>  }</a:t>
            </a:r>
            <a:br>
              <a:rPr lang="es-ES" dirty="0"/>
            </a:br>
            <a:r>
              <a:rPr lang="es-ES" dirty="0"/>
              <a:t>}</a:t>
            </a:r>
          </a:p>
          <a:p>
            <a:endParaRPr lang="es-ES" dirty="0"/>
          </a:p>
        </p:txBody>
      </p:sp>
      <p:sp>
        <p:nvSpPr>
          <p:cNvPr id="141" name="Shape 141"/>
          <p:cNvSpPr txBox="1">
            <a:spLocks noGrp="1"/>
          </p:cNvSpPr>
          <p:nvPr>
            <p:ph type="body" idx="4294967295"/>
          </p:nvPr>
        </p:nvSpPr>
        <p:spPr>
          <a:xfrm>
            <a:off x="7404090" y="1496500"/>
            <a:ext cx="6038508" cy="6005252"/>
          </a:xfrm>
          <a:prstGeom prst="rect">
            <a:avLst/>
          </a:prstGeom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pPr marL="672067" indent="-466714">
              <a:lnSpc>
                <a:spcPct val="115000"/>
              </a:lnSpc>
              <a:buClr>
                <a:schemeClr val="dk2"/>
              </a:buClr>
              <a:buSzPct val="100000"/>
              <a:buFont typeface="Arial"/>
              <a:buChar char="●"/>
            </a:pPr>
            <a:r>
              <a:rPr lang="es" sz="2058" dirty="0"/>
              <a:t>Los componentes aceptan valores de entrada arbitrarios, que se llaman “props”</a:t>
            </a:r>
          </a:p>
          <a:p>
            <a:pPr marL="672067" indent="-466714">
              <a:lnSpc>
                <a:spcPct val="115000"/>
              </a:lnSpc>
              <a:buClr>
                <a:schemeClr val="dk2"/>
              </a:buClr>
              <a:buSzPct val="100000"/>
              <a:buFont typeface="Arial"/>
              <a:buChar char="●"/>
            </a:pPr>
            <a:r>
              <a:rPr lang="es" sz="2058" dirty="0"/>
              <a:t>Se definen cuando el componente es creado</a:t>
            </a:r>
          </a:p>
          <a:p>
            <a:pPr marL="672067" indent="-466714">
              <a:lnSpc>
                <a:spcPct val="115000"/>
              </a:lnSpc>
              <a:buSzPct val="100000"/>
              <a:buChar char="●"/>
            </a:pPr>
            <a:r>
              <a:rPr lang="es" sz="2058" dirty="0"/>
              <a:t>Cada componente por tanto tiene acceso a </a:t>
            </a:r>
            <a:r>
              <a:rPr lang="es" sz="2058" dirty="0">
                <a:latin typeface="Roboto Mono"/>
                <a:ea typeface="Roboto Mono"/>
                <a:cs typeface="Roboto Mono"/>
                <a:sym typeface="Roboto Mono"/>
              </a:rPr>
              <a:t>this.props,</a:t>
            </a:r>
            <a:r>
              <a:rPr lang="es" sz="2058" dirty="0"/>
              <a:t> que contiene todos estos valores</a:t>
            </a:r>
          </a:p>
          <a:p>
            <a:pPr marL="672067" indent="-466714">
              <a:lnSpc>
                <a:spcPct val="115000"/>
              </a:lnSpc>
              <a:buSzPct val="100000"/>
              <a:buChar char="●"/>
            </a:pPr>
            <a:r>
              <a:rPr lang="es" sz="2058" dirty="0"/>
              <a:t>Los props siempre deben tratarse como </a:t>
            </a:r>
            <a:r>
              <a:rPr lang="es" sz="2058" b="1" dirty="0"/>
              <a:t>sólo-lectura</a:t>
            </a:r>
            <a:r>
              <a:rPr lang="es" sz="2058" dirty="0"/>
              <a:t>, nunca deben modificarse.</a:t>
            </a:r>
          </a:p>
          <a:p>
            <a:pPr marL="672067" indent="-466714">
              <a:lnSpc>
                <a:spcPct val="115000"/>
              </a:lnSpc>
              <a:spcAft>
                <a:spcPts val="2352"/>
              </a:spcAft>
              <a:buSzPct val="100000"/>
              <a:buChar char="●"/>
            </a:pPr>
            <a:r>
              <a:rPr lang="es" sz="2058" dirty="0"/>
              <a:t>Los cambios dinámicos de interfaz de usuario se manejan con el </a:t>
            </a:r>
            <a:r>
              <a:rPr lang="es" sz="2058" b="1" dirty="0"/>
              <a:t>estado</a:t>
            </a:r>
            <a:r>
              <a:rPr lang="es" sz="2058" dirty="0"/>
              <a:t> de los componentes.</a:t>
            </a:r>
            <a:br>
              <a:rPr lang="es" sz="2058" dirty="0"/>
            </a:br>
            <a:endParaRPr lang="es" sz="2058" dirty="0"/>
          </a:p>
        </p:txBody>
      </p:sp>
      <p:sp>
        <p:nvSpPr>
          <p:cNvPr id="140" name="Shape 140"/>
          <p:cNvSpPr/>
          <p:nvPr/>
        </p:nvSpPr>
        <p:spPr>
          <a:xfrm>
            <a:off x="3571938" y="3248814"/>
            <a:ext cx="2187893" cy="301216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  <p:sp>
        <p:nvSpPr>
          <p:cNvPr id="142" name="Shape 142"/>
          <p:cNvSpPr/>
          <p:nvPr/>
        </p:nvSpPr>
        <p:spPr>
          <a:xfrm>
            <a:off x="867100" y="3972142"/>
            <a:ext cx="2187893" cy="301216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  <p:sp>
        <p:nvSpPr>
          <p:cNvPr id="143" name="Shape 143"/>
          <p:cNvSpPr txBox="1"/>
          <p:nvPr/>
        </p:nvSpPr>
        <p:spPr>
          <a:xfrm>
            <a:off x="399659" y="5831125"/>
            <a:ext cx="6546038" cy="1151058"/>
          </a:xfrm>
          <a:prstGeom prst="rect">
            <a:avLst/>
          </a:prstGeom>
          <a:noFill/>
          <a:ln>
            <a:noFill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pPr>
              <a:lnSpc>
                <a:spcPct val="115000"/>
              </a:lnSpc>
              <a:spcAft>
                <a:spcPts val="2352"/>
              </a:spcAft>
            </a:pP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ReactDOM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render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b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 &lt;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lang="es" sz="1617" b="1" dirty="0">
                <a:solidFill>
                  <a:srgbClr val="FF0000"/>
                </a:solidFill>
                <a:highlight>
                  <a:srgbClr val="FFFFFF"/>
                </a:highlight>
              </a:rPr>
              <a:t>welcome=”Hola Bienvenido”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b="1" dirty="0">
                <a:solidFill>
                  <a:srgbClr val="FF0000"/>
                </a:solidFill>
                <a:highlight>
                  <a:srgbClr val="FFFFFF"/>
                </a:highlight>
              </a:rPr>
              <a:t>intro=”To get started…”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 ,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document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getElementById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'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root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'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b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7033394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/>
              <a:t>Los Componentes tienen estado - </a:t>
            </a:r>
            <a:r>
              <a:rPr lang="es">
                <a:sym typeface="Roboto Mono"/>
              </a:rPr>
              <a:t>this.state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7263279" y="1694209"/>
            <a:ext cx="5721100" cy="5022319"/>
          </a:xfrm>
        </p:spPr>
        <p:txBody>
          <a:bodyPr>
            <a:normAutofit/>
          </a:bodyPr>
          <a:lstStyle/>
          <a:p>
            <a:r>
              <a:rPr lang="es" sz="1985" dirty="0"/>
              <a:t>Se entiende por estado toda información que es relevante para el renderizado del componente, pero que es propio de la definición interna del componente</a:t>
            </a:r>
            <a:br>
              <a:rPr lang="es" sz="1985" dirty="0"/>
            </a:br>
            <a:endParaRPr lang="es" sz="1985" dirty="0"/>
          </a:p>
          <a:p>
            <a:r>
              <a:rPr lang="es" sz="1985" dirty="0"/>
              <a:t>Se debe considerar como datos privados del componente</a:t>
            </a:r>
            <a:br>
              <a:rPr lang="es" sz="1985" dirty="0"/>
            </a:br>
            <a:endParaRPr lang="es" sz="1985" dirty="0"/>
          </a:p>
          <a:p>
            <a:r>
              <a:rPr lang="es" sz="1985" dirty="0"/>
              <a:t>El estado se puede modificar durante la vida del componente</a:t>
            </a:r>
          </a:p>
          <a:p>
            <a:r>
              <a:rPr lang="es" sz="1985" dirty="0"/>
              <a:t>Se debe usar la función setState</a:t>
            </a:r>
            <a:br>
              <a:rPr lang="es" sz="1985" dirty="0"/>
            </a:br>
            <a:endParaRPr lang="es" sz="1985" dirty="0"/>
          </a:p>
          <a:p>
            <a:r>
              <a:rPr lang="es" sz="1985" dirty="0"/>
              <a:t>Generalmente responde a cambios por interacción del usuario, temporizadores, u otros fenómenos.</a:t>
            </a:r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343" y="2016932"/>
            <a:ext cx="6497452" cy="36096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583383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/>
              <a:t>Estado / usando estado en el método </a:t>
            </a:r>
            <a:r>
              <a:rPr lang="es">
                <a:sym typeface="Roboto Mono"/>
              </a:rPr>
              <a:t>render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8305739" y="1694209"/>
            <a:ext cx="4678640" cy="5022319"/>
          </a:xfrm>
        </p:spPr>
        <p:txBody>
          <a:bodyPr>
            <a:normAutofit/>
          </a:bodyPr>
          <a:lstStyle/>
          <a:p>
            <a:r>
              <a:rPr lang="es" sz="1985"/>
              <a:t>Se usa accediendo a </a:t>
            </a:r>
            <a:r>
              <a:rPr lang="es" sz="1985">
                <a:sym typeface="Roboto Mono"/>
              </a:rPr>
              <a:t>this.state</a:t>
            </a:r>
            <a:br>
              <a:rPr lang="es" sz="1985">
                <a:sym typeface="Roboto Mono"/>
              </a:rPr>
            </a:br>
            <a:endParaRPr lang="es" sz="1985">
              <a:sym typeface="Roboto Mono"/>
            </a:endParaRPr>
          </a:p>
          <a:p>
            <a:r>
              <a:rPr lang="es" sz="1985"/>
              <a:t>El estado inicial se establece en el constructor utilizando asignación directa</a:t>
            </a:r>
            <a:br>
              <a:rPr lang="es" sz="1985"/>
            </a:br>
            <a:endParaRPr lang="es" sz="1985"/>
          </a:p>
          <a:p>
            <a:r>
              <a:rPr lang="es" sz="1985"/>
              <a:t>Los cambios posteriores deben usar </a:t>
            </a:r>
            <a:r>
              <a:rPr lang="es" sz="1985">
                <a:sym typeface="Roboto Mono"/>
              </a:rPr>
              <a:t>this.setState</a:t>
            </a:r>
            <a:br>
              <a:rPr lang="es" sz="1985">
                <a:sym typeface="Roboto Mono"/>
              </a:rPr>
            </a:br>
            <a:endParaRPr lang="es" sz="1985">
              <a:sym typeface="Roboto Mono"/>
            </a:endParaRPr>
          </a:p>
          <a:p>
            <a:r>
              <a:rPr lang="es" sz="1985"/>
              <a:t>El estado puede depender de las props al momento de construcción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body" idx="4294967295"/>
          </p:nvPr>
        </p:nvSpPr>
        <p:spPr>
          <a:xfrm>
            <a:off x="336396" y="1496501"/>
            <a:ext cx="7596268" cy="5716454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pPr>
              <a:buNone/>
            </a:pP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class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App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extends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Component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render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()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return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div className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App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header className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App-header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img src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logo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className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App-logo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alt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logo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h1 className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App-title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         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nombre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&amp;&amp;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`$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nombre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}: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`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}{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welcome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  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h1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header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p className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App-intro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intro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p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rgbClr val="797997"/>
                </a:solidFill>
                <a:highlight>
                  <a:srgbClr val="FFFFFF"/>
                </a:highlight>
              </a:rPr>
              <a:t>input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type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text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ref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={n =&gt;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nombre = n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}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nombre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rgbClr val="797997"/>
                </a:solidFill>
                <a:highlight>
                  <a:srgbClr val="FFFFFF"/>
                </a:highlight>
              </a:rPr>
              <a:t>input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type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button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OK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onClick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value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OK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div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buNone/>
            </a:pPr>
            <a:endParaRPr sz="1617" dirty="0">
              <a:solidFill>
                <a:srgbClr val="800080"/>
              </a:solidFill>
              <a:highlight>
                <a:srgbClr val="FFFFFF"/>
              </a:highlight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1175683" y="3348767"/>
            <a:ext cx="6373159" cy="301216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  <p:sp>
        <p:nvSpPr>
          <p:cNvPr id="166" name="Shape 166"/>
          <p:cNvSpPr/>
          <p:nvPr/>
        </p:nvSpPr>
        <p:spPr>
          <a:xfrm>
            <a:off x="1279500" y="4829070"/>
            <a:ext cx="6069297" cy="547304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</p:spTree>
    <p:extLst>
      <p:ext uri="{BB962C8B-B14F-4D97-AF65-F5344CB8AC3E}">
        <p14:creationId xmlns:p14="http://schemas.microsoft.com/office/powerpoint/2010/main" val="38704919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/>
              <a:t>Estado / usando estado en el método </a:t>
            </a:r>
            <a:r>
              <a:rPr lang="es">
                <a:sym typeface="Roboto Mono"/>
              </a:rPr>
              <a:t>render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body" idx="4294967295"/>
          </p:nvPr>
        </p:nvSpPr>
        <p:spPr>
          <a:xfrm>
            <a:off x="353" y="1496501"/>
            <a:ext cx="5702452" cy="5716454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pPr>
              <a:buNone/>
            </a:pP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class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App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extends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Component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  </a:t>
            </a:r>
            <a:r>
              <a:rPr lang="es" sz="1617">
                <a:solidFill>
                  <a:srgbClr val="797997"/>
                </a:solidFill>
                <a:highlight>
                  <a:srgbClr val="FFFFFF"/>
                </a:highlight>
              </a:rPr>
              <a:t>constructor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super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state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nombre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: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""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handleClick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bind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buNone/>
            </a:pP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</p:txBody>
      </p:sp>
      <p:sp>
        <p:nvSpPr>
          <p:cNvPr id="174" name="Shape 174"/>
          <p:cNvSpPr txBox="1">
            <a:spLocks noGrp="1"/>
          </p:cNvSpPr>
          <p:nvPr>
            <p:ph type="body" idx="4294967295"/>
          </p:nvPr>
        </p:nvSpPr>
        <p:spPr>
          <a:xfrm>
            <a:off x="5907590" y="1496501"/>
            <a:ext cx="7535008" cy="5716454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pPr>
              <a:buNone/>
            </a:pP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render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()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return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div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header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App-header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img src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logo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App-logo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alt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logo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h1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App-title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nombre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&amp;&amp;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`$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nombre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}: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`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welcome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h1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header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App-intro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intro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rgbClr val="797997"/>
                </a:solidFill>
                <a:highlight>
                  <a:srgbClr val="FFFFFF"/>
                </a:highlight>
              </a:rPr>
              <a:t>input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type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text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ref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={n =&gt;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nombre = n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nombre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rgbClr val="797997"/>
                </a:solidFill>
                <a:highlight>
                  <a:srgbClr val="FFFFFF"/>
                </a:highlight>
              </a:rPr>
              <a:t>input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type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button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OK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onClick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value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OK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div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buNone/>
            </a:pPr>
            <a:endParaRPr sz="1617">
              <a:solidFill>
                <a:srgbClr val="800080"/>
              </a:solidFill>
              <a:highlight>
                <a:srgbClr val="FFFFFF"/>
              </a:highlight>
            </a:endParaRPr>
          </a:p>
        </p:txBody>
      </p:sp>
      <p:sp>
        <p:nvSpPr>
          <p:cNvPr id="173" name="Shape 173"/>
          <p:cNvSpPr/>
          <p:nvPr/>
        </p:nvSpPr>
        <p:spPr>
          <a:xfrm>
            <a:off x="486303" y="2863144"/>
            <a:ext cx="4514266" cy="301216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  <p:sp>
        <p:nvSpPr>
          <p:cNvPr id="175" name="Shape 175"/>
          <p:cNvSpPr/>
          <p:nvPr/>
        </p:nvSpPr>
        <p:spPr>
          <a:xfrm>
            <a:off x="9969358" y="4824000"/>
            <a:ext cx="2476760" cy="301216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  <p:sp>
        <p:nvSpPr>
          <p:cNvPr id="176" name="Shape 176"/>
          <p:cNvSpPr txBox="1"/>
          <p:nvPr/>
        </p:nvSpPr>
        <p:spPr>
          <a:xfrm>
            <a:off x="821603" y="3765200"/>
            <a:ext cx="4094416" cy="179891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pPr algn="ctr"/>
            <a:r>
              <a:rPr lang="es" sz="2646" b="1" i="1">
                <a:solidFill>
                  <a:srgbClr val="FF0000"/>
                </a:solidFill>
              </a:rPr>
              <a:t>Todo método que se use para manejar un evento DEBE SER ASOCIADO A this</a:t>
            </a:r>
          </a:p>
        </p:txBody>
      </p:sp>
      <p:pic>
        <p:nvPicPr>
          <p:cNvPr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7427" y="5564111"/>
            <a:ext cx="1402770" cy="14027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15095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/>
              <a:t>Estado / usando estado en el método </a:t>
            </a:r>
            <a:r>
              <a:rPr lang="es">
                <a:sym typeface="Roboto Mono"/>
              </a:rPr>
              <a:t>render</a:t>
            </a:r>
          </a:p>
        </p:txBody>
      </p:sp>
      <p:sp>
        <p:nvSpPr>
          <p:cNvPr id="183" name="Shape 183"/>
          <p:cNvSpPr txBox="1">
            <a:spLocks noGrp="1"/>
          </p:cNvSpPr>
          <p:nvPr>
            <p:ph type="body" idx="4294967295"/>
          </p:nvPr>
        </p:nvSpPr>
        <p:spPr>
          <a:xfrm>
            <a:off x="353" y="1496501"/>
            <a:ext cx="5702452" cy="5716454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pPr>
              <a:buNone/>
            </a:pP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class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App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extends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Component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  </a:t>
            </a:r>
            <a:r>
              <a:rPr lang="es" sz="1617">
                <a:solidFill>
                  <a:srgbClr val="797997"/>
                </a:solidFill>
                <a:highlight>
                  <a:srgbClr val="FFFFFF"/>
                </a:highlight>
              </a:rPr>
              <a:t>constructor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super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state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nombre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: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""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handleClick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bind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buNone/>
            </a:pP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console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log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Click!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let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n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this.nombre.value;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console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log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nombre = n;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buNone/>
            </a:pP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endParaRPr lang="es" sz="1617">
              <a:solidFill>
                <a:srgbClr val="800080"/>
              </a:solidFill>
              <a:highlight>
                <a:srgbClr val="FFFFFF"/>
              </a:highlight>
            </a:endParaRPr>
          </a:p>
          <a:p>
            <a:pPr>
              <a:buNone/>
            </a:pP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4294967295"/>
          </p:nvPr>
        </p:nvSpPr>
        <p:spPr>
          <a:xfrm>
            <a:off x="5907590" y="1496501"/>
            <a:ext cx="7535008" cy="5716454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pPr>
              <a:buNone/>
            </a:pP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render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()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return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div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header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App-header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img src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logo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App-logo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alt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logo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h1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App-title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nombre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&amp;&amp;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`$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nombre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}: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`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welcome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h1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header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App-intro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intro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rgbClr val="797997"/>
                </a:solidFill>
                <a:highlight>
                  <a:srgbClr val="FFFFFF"/>
                </a:highlight>
              </a:rPr>
              <a:t>input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type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text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ref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={n =&gt;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nombre = n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nombre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rgbClr val="797997"/>
                </a:solidFill>
                <a:highlight>
                  <a:srgbClr val="FFFFFF"/>
                </a:highlight>
              </a:rPr>
              <a:t>input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type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button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OK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onClick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value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OK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div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buNone/>
            </a:pPr>
            <a:endParaRPr sz="1617">
              <a:solidFill>
                <a:srgbClr val="800080"/>
              </a:solidFill>
              <a:highlight>
                <a:srgbClr val="FFFFFF"/>
              </a:highlight>
            </a:endParaRPr>
          </a:p>
        </p:txBody>
      </p:sp>
      <p:sp>
        <p:nvSpPr>
          <p:cNvPr id="185" name="Shape 185"/>
          <p:cNvSpPr/>
          <p:nvPr/>
        </p:nvSpPr>
        <p:spPr>
          <a:xfrm>
            <a:off x="8609721" y="4576964"/>
            <a:ext cx="2531887" cy="301216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  <p:cxnSp>
        <p:nvCxnSpPr>
          <p:cNvPr id="186" name="Shape 186"/>
          <p:cNvCxnSpPr>
            <a:stCxn id="187" idx="3"/>
            <a:endCxn id="185" idx="1"/>
          </p:cNvCxnSpPr>
          <p:nvPr/>
        </p:nvCxnSpPr>
        <p:spPr>
          <a:xfrm>
            <a:off x="2851578" y="4514405"/>
            <a:ext cx="5758143" cy="213167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stealth" w="lg" len="lg"/>
            <a:tailEnd type="stealth" w="lg" len="lg"/>
          </a:ln>
        </p:spPr>
      </p:cxnSp>
      <p:sp>
        <p:nvSpPr>
          <p:cNvPr id="187" name="Shape 187"/>
          <p:cNvSpPr/>
          <p:nvPr/>
        </p:nvSpPr>
        <p:spPr>
          <a:xfrm>
            <a:off x="319691" y="4363796"/>
            <a:ext cx="2531887" cy="301216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</p:spTree>
    <p:extLst>
      <p:ext uri="{BB962C8B-B14F-4D97-AF65-F5344CB8AC3E}">
        <p14:creationId xmlns:p14="http://schemas.microsoft.com/office/powerpoint/2010/main" val="428833725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r>
              <a:rPr lang="es"/>
              <a:t>Estado / usando estado en el método 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render</a:t>
            </a:r>
          </a:p>
        </p:txBody>
      </p:sp>
      <p:sp>
        <p:nvSpPr>
          <p:cNvPr id="193" name="Shape 193"/>
          <p:cNvSpPr txBox="1">
            <a:spLocks noGrp="1"/>
          </p:cNvSpPr>
          <p:nvPr>
            <p:ph type="body" idx="4294967295"/>
          </p:nvPr>
        </p:nvSpPr>
        <p:spPr>
          <a:xfrm>
            <a:off x="353" y="1496501"/>
            <a:ext cx="5702452" cy="5716454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pPr>
              <a:buNone/>
            </a:pP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class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App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extends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Component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</a:br>
            <a:b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  </a:t>
            </a:r>
            <a:r>
              <a:rPr lang="es" sz="1617" dirty="0">
                <a:solidFill>
                  <a:srgbClr val="797997"/>
                </a:solidFill>
                <a:highlight>
                  <a:srgbClr val="FFFFFF"/>
                </a:highlight>
              </a:rPr>
              <a:t>constructor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super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state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nombre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: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""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handleClick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bind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buNone/>
            </a:pP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console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log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Click!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let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n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this.nombre.value;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console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log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n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setState({ nombre: n });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buNone/>
            </a:pPr>
            <a:b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</a:br>
            <a:b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</a:br>
            <a:endParaRPr lang="es" sz="1617" dirty="0">
              <a:solidFill>
                <a:srgbClr val="800080"/>
              </a:solidFill>
              <a:highlight>
                <a:srgbClr val="FFFFFF"/>
              </a:highlight>
            </a:endParaRPr>
          </a:p>
          <a:p>
            <a:pPr>
              <a:buNone/>
            </a:pP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</p:txBody>
      </p:sp>
      <p:sp>
        <p:nvSpPr>
          <p:cNvPr id="194" name="Shape 194"/>
          <p:cNvSpPr txBox="1">
            <a:spLocks noGrp="1"/>
          </p:cNvSpPr>
          <p:nvPr>
            <p:ph type="body" idx="4294967295"/>
          </p:nvPr>
        </p:nvSpPr>
        <p:spPr>
          <a:xfrm>
            <a:off x="5907590" y="1496501"/>
            <a:ext cx="7535008" cy="5716454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pPr>
              <a:buNone/>
            </a:pP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render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()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return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div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header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App-header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img src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logo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App-logo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alt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logo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h1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App-title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nombre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&amp;&amp;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`$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nombre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}: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`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welcome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h1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header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 className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App-intro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intro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rgbClr val="797997"/>
                </a:solidFill>
                <a:highlight>
                  <a:srgbClr val="FFFFFF"/>
                </a:highlight>
              </a:rPr>
              <a:t>input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type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text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ref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={n =&gt;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nombre = n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nombre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>
                <a:solidFill>
                  <a:srgbClr val="797997"/>
                </a:solidFill>
                <a:highlight>
                  <a:srgbClr val="FFFFFF"/>
                </a:highlight>
              </a:rPr>
              <a:t>input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type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button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name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OK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onClick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value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OK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div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buNone/>
            </a:pPr>
            <a:endParaRPr sz="1617">
              <a:solidFill>
                <a:srgbClr val="800080"/>
              </a:solidFill>
              <a:highlight>
                <a:srgbClr val="FFFFFF"/>
              </a:highlight>
            </a:endParaRPr>
          </a:p>
        </p:txBody>
      </p:sp>
      <p:sp>
        <p:nvSpPr>
          <p:cNvPr id="195" name="Shape 195"/>
          <p:cNvSpPr/>
          <p:nvPr/>
        </p:nvSpPr>
        <p:spPr>
          <a:xfrm>
            <a:off x="440625" y="4381104"/>
            <a:ext cx="2723730" cy="301216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</p:spTree>
    <p:extLst>
      <p:ext uri="{BB962C8B-B14F-4D97-AF65-F5344CB8AC3E}">
        <p14:creationId xmlns:p14="http://schemas.microsoft.com/office/powerpoint/2010/main" val="37523050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/>
              <a:t>Principios de Diseño en React</a:t>
            </a:r>
          </a:p>
        </p:txBody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" sz="1985" dirty="0"/>
              <a:t>Siempre es preferible usar </a:t>
            </a:r>
            <a:r>
              <a:rPr lang="es" sz="1985" dirty="0">
                <a:sym typeface="Roboto Mono"/>
              </a:rPr>
              <a:t>props</a:t>
            </a:r>
            <a:r>
              <a:rPr lang="es" sz="1985" dirty="0"/>
              <a:t> antes que </a:t>
            </a:r>
            <a:r>
              <a:rPr lang="es" sz="1985" dirty="0">
                <a:sym typeface="Roboto Mono"/>
              </a:rPr>
              <a:t>state. Buscar</a:t>
            </a:r>
            <a:r>
              <a:rPr lang="es" sz="1985" dirty="0"/>
              <a:t> tener pocos componentes con estado, que contenga muchos otros sin estado.</a:t>
            </a:r>
            <a:br>
              <a:rPr lang="es" sz="1985" dirty="0">
                <a:sym typeface="Roboto Mono"/>
              </a:rPr>
            </a:br>
            <a:endParaRPr lang="es" sz="1985" dirty="0">
              <a:sym typeface="Roboto Mono"/>
            </a:endParaRPr>
          </a:p>
          <a:p>
            <a:r>
              <a:rPr lang="es" sz="1985" dirty="0"/>
              <a:t>Un componente padre con estado mutable, renderizará a sus hijos, quienes deben usar </a:t>
            </a:r>
            <a:r>
              <a:rPr lang="es" sz="1985" dirty="0">
                <a:sym typeface="Roboto Mono"/>
              </a:rPr>
              <a:t>props ---</a:t>
            </a:r>
            <a:br>
              <a:rPr lang="es" sz="1985" dirty="0">
                <a:sym typeface="Roboto Mono"/>
              </a:rPr>
            </a:br>
            <a:r>
              <a:rPr lang="es" sz="1985" dirty="0"/>
              <a:t>          “el estado de los padres serán las props de de los hijos”</a:t>
            </a:r>
            <a:br>
              <a:rPr lang="es" sz="1985" dirty="0"/>
            </a:br>
            <a:endParaRPr lang="es" sz="1985" dirty="0"/>
          </a:p>
          <a:p>
            <a:r>
              <a:rPr lang="es" sz="1985" dirty="0"/>
              <a:t>Los datos deberían siempre deben fluir “hacia abajo” </a:t>
            </a:r>
            <a:br>
              <a:rPr lang="es" sz="1985" dirty="0"/>
            </a:br>
            <a:endParaRPr lang="es" sz="1985" dirty="0"/>
          </a:p>
          <a:p>
            <a:r>
              <a:rPr lang="es" sz="1985" dirty="0"/>
              <a:t>Es más barato y “más mejor” re-renderizar que usar estado</a:t>
            </a:r>
          </a:p>
        </p:txBody>
      </p:sp>
    </p:spTree>
    <p:extLst>
      <p:ext uri="{BB962C8B-B14F-4D97-AF65-F5344CB8AC3E}">
        <p14:creationId xmlns:p14="http://schemas.microsoft.com/office/powerpoint/2010/main" val="389178323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/>
              <a:t>Principios de Diseño en React</a:t>
            </a:r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" sz="1985" dirty="0"/>
              <a:t>¿Quiénes deberían tener estado?</a:t>
            </a:r>
          </a:p>
          <a:p>
            <a:pPr lvl="1"/>
            <a:r>
              <a:rPr lang="es" sz="1985" dirty="0"/>
              <a:t>Aquellos que responden a entrada del usuario, servidores, o el paso del tiempo</a:t>
            </a:r>
          </a:p>
          <a:p>
            <a:pPr lvl="1"/>
            <a:endParaRPr lang="es" sz="1985" dirty="0"/>
          </a:p>
          <a:p>
            <a:r>
              <a:rPr lang="es" sz="1985" dirty="0"/>
              <a:t>¿Qué debería guardar en el estado?</a:t>
            </a:r>
          </a:p>
          <a:p>
            <a:pPr lvl="1"/>
            <a:r>
              <a:rPr lang="es" sz="1985" dirty="0"/>
              <a:t>Debería guardar los datos que cambian cuando se gatillan eventos del componente.</a:t>
            </a:r>
          </a:p>
          <a:p>
            <a:pPr lvl="1"/>
            <a:r>
              <a:rPr lang="es" sz="1985" dirty="0"/>
              <a:t>Los valores calculados, es mejor recalcularlos en </a:t>
            </a:r>
            <a:r>
              <a:rPr lang="es" sz="1985" dirty="0">
                <a:sym typeface="Roboto Mono"/>
              </a:rPr>
              <a:t>render</a:t>
            </a:r>
            <a:r>
              <a:rPr lang="es" sz="1985" dirty="0"/>
              <a:t>, </a:t>
            </a:r>
            <a:br>
              <a:rPr lang="es" sz="1985" dirty="0"/>
            </a:br>
            <a:r>
              <a:rPr lang="es" sz="1985" dirty="0"/>
              <a:t>antes que guardarlos en el estado</a:t>
            </a:r>
          </a:p>
        </p:txBody>
      </p:sp>
    </p:spTree>
    <p:extLst>
      <p:ext uri="{BB962C8B-B14F-4D97-AF65-F5344CB8AC3E}">
        <p14:creationId xmlns:p14="http://schemas.microsoft.com/office/powerpoint/2010/main" val="320535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0A565A3-BAAF-40E0-893A-355665F37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800" dirty="0"/>
              <a:t>Es un lenguaje de programación de código abierto desarrollado por Microsoft por </a:t>
            </a:r>
            <a:r>
              <a:rPr lang="es-ES" sz="2800" dirty="0" err="1"/>
              <a:t>Anders</a:t>
            </a:r>
            <a:r>
              <a:rPr lang="es-ES" sz="2800" dirty="0"/>
              <a:t> </a:t>
            </a:r>
            <a:r>
              <a:rPr lang="es-ES" sz="2800" dirty="0" err="1"/>
              <a:t>Hejlberg</a:t>
            </a:r>
            <a:endParaRPr lang="es-ES" sz="2800" dirty="0"/>
          </a:p>
          <a:p>
            <a:endParaRPr lang="es-ES" sz="2800" dirty="0"/>
          </a:p>
          <a:p>
            <a:r>
              <a:rPr lang="es-ES" sz="2800" dirty="0"/>
              <a:t>Podemos definirlo como un “JavaScript” con superpoderes =&gt;</a:t>
            </a:r>
          </a:p>
          <a:p>
            <a:pPr lvl="2"/>
            <a:r>
              <a:rPr lang="es-ES" sz="2800" dirty="0" err="1"/>
              <a:t>Typings</a:t>
            </a:r>
            <a:endParaRPr lang="es-ES" sz="2800" dirty="0"/>
          </a:p>
          <a:p>
            <a:pPr lvl="2"/>
            <a:r>
              <a:rPr lang="es-ES" sz="2800" dirty="0" err="1"/>
              <a:t>Class</a:t>
            </a:r>
            <a:endParaRPr lang="es-ES" sz="2800" dirty="0"/>
          </a:p>
          <a:p>
            <a:pPr lvl="2"/>
            <a:r>
              <a:rPr lang="es-ES" sz="2800" dirty="0"/>
              <a:t>Compila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CB57EB8-559E-43AF-993B-5CE3CCCB6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TypeScript</a:t>
            </a:r>
            <a:r>
              <a:rPr lang="es-ES" dirty="0"/>
              <a:t>?</a:t>
            </a:r>
          </a:p>
        </p:txBody>
      </p:sp>
      <p:pic>
        <p:nvPicPr>
          <p:cNvPr id="2052" name="Picture 4" descr="Resultado de imagen de superman">
            <a:extLst>
              <a:ext uri="{FF2B5EF4-FFF2-40B4-BE49-F238E27FC236}">
                <a16:creationId xmlns:a16="http://schemas.microsoft.com/office/drawing/2014/main" id="{5CF6B531-D3FB-4C0A-A5A4-B2EF2091B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187676" y="2340471"/>
            <a:ext cx="2255274" cy="417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44572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title"/>
          </p:nvPr>
        </p:nvSpPr>
        <p:spPr>
          <a:xfrm>
            <a:off x="390654" y="1812843"/>
            <a:ext cx="5946694" cy="2179073"/>
          </a:xfrm>
          <a:prstGeom prst="rect">
            <a:avLst/>
          </a:prstGeom>
        </p:spPr>
        <p:txBody>
          <a:bodyPr vert="horz" wrap="square" lIns="134400" tIns="134400" rIns="134400" bIns="134400" rtlCol="0" anchor="b" anchorCtr="0">
            <a:noAutofit/>
          </a:bodyPr>
          <a:lstStyle/>
          <a:p>
            <a:r>
              <a:rPr lang="es"/>
              <a:t>Eventos</a:t>
            </a:r>
          </a:p>
        </p:txBody>
      </p:sp>
      <p:sp>
        <p:nvSpPr>
          <p:cNvPr id="278" name="Shape 278"/>
          <p:cNvSpPr txBox="1">
            <a:spLocks noGrp="1"/>
          </p:cNvSpPr>
          <p:nvPr>
            <p:ph type="body" idx="2"/>
          </p:nvPr>
        </p:nvSpPr>
        <p:spPr>
          <a:xfrm>
            <a:off x="6786158" y="1243011"/>
            <a:ext cx="6500613" cy="5075241"/>
          </a:xfrm>
          <a:prstGeom prst="rect">
            <a:avLst/>
          </a:prstGeom>
        </p:spPr>
        <p:txBody>
          <a:bodyPr vert="horz" wrap="square" lIns="134400" tIns="134400" rIns="134400" bIns="134400" rtlCol="0" anchor="ctr" anchorCtr="0">
            <a:noAutofit/>
          </a:bodyPr>
          <a:lstStyle/>
          <a:p>
            <a:pPr marL="672067" indent="-485382">
              <a:buSzPct val="100000"/>
              <a:buChar char="●"/>
            </a:pPr>
            <a:r>
              <a:rPr lang="es" sz="2352" dirty="0"/>
              <a:t>Los componentes React/HTML aceptan los “mismos” eventos  que el HTML de verdad…</a:t>
            </a:r>
            <a:br>
              <a:rPr lang="es" sz="2352" dirty="0"/>
            </a:br>
            <a:endParaRPr lang="es" sz="2352" dirty="0"/>
          </a:p>
          <a:p>
            <a:pPr marL="672067" indent="-485382">
              <a:buSzPct val="100000"/>
              <a:buChar char="●"/>
            </a:pPr>
            <a:r>
              <a:rPr lang="es" sz="2352" dirty="0"/>
              <a:t>Se escriben en camelCase: </a:t>
            </a:r>
            <a:r>
              <a:rPr lang="es" sz="2352" dirty="0">
                <a:latin typeface="Roboto Mono"/>
                <a:ea typeface="Roboto Mono"/>
                <a:cs typeface="Roboto Mono"/>
                <a:sym typeface="Roboto Mono"/>
              </a:rPr>
              <a:t>onClick</a:t>
            </a:r>
            <a:r>
              <a:rPr lang="es" sz="2352" dirty="0"/>
              <a:t>, </a:t>
            </a:r>
            <a:r>
              <a:rPr lang="es" sz="2352" dirty="0">
                <a:latin typeface="Roboto Mono"/>
                <a:ea typeface="Roboto Mono"/>
                <a:cs typeface="Roboto Mono"/>
                <a:sym typeface="Roboto Mono"/>
              </a:rPr>
              <a:t>onChange</a:t>
            </a:r>
            <a:r>
              <a:rPr lang="es" sz="2352" dirty="0"/>
              <a:t>, etc…</a:t>
            </a:r>
            <a:br>
              <a:rPr lang="es" sz="2352" dirty="0"/>
            </a:br>
            <a:endParaRPr lang="es" sz="2352" dirty="0"/>
          </a:p>
          <a:p>
            <a:pPr marL="672067" indent="-485382">
              <a:buSzPct val="100000"/>
              <a:buChar char="●"/>
            </a:pPr>
            <a:r>
              <a:rPr lang="es" sz="2352" dirty="0"/>
              <a:t>Como valor del handler, debe ir una función, y no un string!</a:t>
            </a:r>
            <a:br>
              <a:rPr lang="es" sz="2352" dirty="0"/>
            </a:br>
            <a:endParaRPr lang="es" sz="2352" dirty="0"/>
          </a:p>
          <a:p>
            <a:pPr marL="672067" indent="-485382">
              <a:buSzPct val="100000"/>
              <a:buChar char="●"/>
            </a:pPr>
            <a:r>
              <a:rPr lang="es" sz="2352" dirty="0"/>
              <a:t>Típicamente el handler es un método de la clase/componente, que debe ser asociado con </a:t>
            </a:r>
            <a:r>
              <a:rPr lang="es" sz="2352" b="1" dirty="0">
                <a:latin typeface="Roboto Mono"/>
                <a:ea typeface="Roboto Mono"/>
                <a:cs typeface="Roboto Mono"/>
                <a:sym typeface="Roboto Mono"/>
              </a:rPr>
              <a:t>bind</a:t>
            </a:r>
          </a:p>
        </p:txBody>
      </p:sp>
    </p:spTree>
    <p:extLst>
      <p:ext uri="{BB962C8B-B14F-4D97-AF65-F5344CB8AC3E}">
        <p14:creationId xmlns:p14="http://schemas.microsoft.com/office/powerpoint/2010/main" val="325911209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/>
              <a:t>Eventos y Handlers</a:t>
            </a:r>
          </a:p>
        </p:txBody>
      </p:sp>
      <p:sp>
        <p:nvSpPr>
          <p:cNvPr id="285" name="Shape 285"/>
          <p:cNvSpPr txBox="1">
            <a:spLocks noGrp="1"/>
          </p:cNvSpPr>
          <p:nvPr>
            <p:ph type="body" idx="4294967295"/>
          </p:nvPr>
        </p:nvSpPr>
        <p:spPr>
          <a:xfrm>
            <a:off x="5909339" y="1496501"/>
            <a:ext cx="7533258" cy="5716454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render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()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return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div className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App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header className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App-header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img src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logo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className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App-logo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alt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logo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h1 className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App-title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         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nombre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&amp;&amp;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`$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nombre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}: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`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}{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welcome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  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h1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header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p className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App-intro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intro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  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p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rgbClr val="797997"/>
                </a:solidFill>
                <a:highlight>
                  <a:srgbClr val="FFFFFF"/>
                </a:highlight>
              </a:rPr>
              <a:t>input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type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text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ref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={n =&gt; 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nombre = n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}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nombre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</a:t>
            </a:r>
            <a:r>
              <a:rPr lang="es" sz="1617" dirty="0">
                <a:solidFill>
                  <a:srgbClr val="797997"/>
                </a:solidFill>
                <a:highlight>
                  <a:srgbClr val="FFFFFF"/>
                </a:highlight>
              </a:rPr>
              <a:t>input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type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button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name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OK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onClick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 b="1" dirty="0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value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rgbClr val="0000E6"/>
                </a:solidFill>
                <a:highlight>
                  <a:srgbClr val="FFFFFF"/>
                </a:highlight>
              </a:rPr>
              <a:t>OK</a:t>
            </a:r>
            <a:r>
              <a:rPr lang="es" sz="1617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/&gt;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&lt;/</a:t>
            </a: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div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&gt;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dirty="0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 dirty="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spcBef>
                <a:spcPts val="0"/>
              </a:spcBef>
              <a:buNone/>
            </a:pPr>
            <a:endParaRPr sz="1617" dirty="0">
              <a:solidFill>
                <a:srgbClr val="800080"/>
              </a:solidFill>
              <a:highlight>
                <a:srgbClr val="FFFFFF"/>
              </a:highlight>
            </a:endParaRPr>
          </a:p>
        </p:txBody>
      </p:sp>
      <p:sp>
        <p:nvSpPr>
          <p:cNvPr id="287" name="Shape 287"/>
          <p:cNvSpPr txBox="1">
            <a:spLocks noGrp="1"/>
          </p:cNvSpPr>
          <p:nvPr>
            <p:ph type="body" idx="4294967295"/>
          </p:nvPr>
        </p:nvSpPr>
        <p:spPr>
          <a:xfrm>
            <a:off x="353" y="1496501"/>
            <a:ext cx="5312138" cy="5716454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134400" tIns="134400" rIns="134400" bIns="134400" rtlCol="0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class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App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extends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Component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  </a:t>
            </a:r>
            <a:r>
              <a:rPr lang="es" sz="1617">
                <a:solidFill>
                  <a:srgbClr val="797997"/>
                </a:solidFill>
                <a:highlight>
                  <a:srgbClr val="FFFFFF"/>
                </a:highlight>
              </a:rPr>
              <a:t>constructor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super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props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state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nombre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: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""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handleClick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bind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handleClick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console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log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0000E6"/>
                </a:solidFill>
                <a:highlight>
                  <a:srgbClr val="FFFFFF"/>
                </a:highlight>
              </a:rPr>
              <a:t>Click!</a:t>
            </a:r>
            <a:r>
              <a:rPr lang="es" sz="1617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let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n 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this.nombre.value;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console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log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(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)</a:t>
            </a: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es" sz="1617" b="1">
                <a:solidFill>
                  <a:srgbClr val="800000"/>
                </a:solidFill>
                <a:highlight>
                  <a:srgbClr val="FFFFFF"/>
                </a:highlight>
              </a:rPr>
              <a:t>this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state</a:t>
            </a:r>
            <a:r>
              <a:rPr lang="es" sz="1617">
                <a:solidFill>
                  <a:srgbClr val="808030"/>
                </a:solidFill>
                <a:highlight>
                  <a:srgbClr val="FFFFFF"/>
                </a:highlight>
              </a:rPr>
              <a:t>.</a:t>
            </a: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nombre = n;</a:t>
            </a: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</a:p>
          <a:p>
            <a:pPr>
              <a:spcBef>
                <a:spcPts val="0"/>
              </a:spcBef>
              <a:buNone/>
            </a:pP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br>
              <a:rPr lang="es" sz="1617">
                <a:solidFill>
                  <a:srgbClr val="800080"/>
                </a:solidFill>
                <a:highlight>
                  <a:srgbClr val="FFFFFF"/>
                </a:highlight>
              </a:rPr>
            </a:br>
            <a:endParaRPr lang="es" sz="1617">
              <a:solidFill>
                <a:srgbClr val="800080"/>
              </a:solidFill>
              <a:highlight>
                <a:srgbClr val="FFFFFF"/>
              </a:highlight>
            </a:endParaRPr>
          </a:p>
          <a:p>
            <a:pPr>
              <a:spcBef>
                <a:spcPts val="0"/>
              </a:spcBef>
              <a:buNone/>
            </a:pPr>
            <a:b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s" sz="1617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</p:txBody>
      </p:sp>
      <p:sp>
        <p:nvSpPr>
          <p:cNvPr id="286" name="Shape 286"/>
          <p:cNvSpPr/>
          <p:nvPr/>
        </p:nvSpPr>
        <p:spPr>
          <a:xfrm>
            <a:off x="9958723" y="4803571"/>
            <a:ext cx="2508954" cy="301216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  <p:sp>
        <p:nvSpPr>
          <p:cNvPr id="288" name="Shape 288"/>
          <p:cNvSpPr/>
          <p:nvPr/>
        </p:nvSpPr>
        <p:spPr>
          <a:xfrm>
            <a:off x="566228" y="2845233"/>
            <a:ext cx="4320217" cy="301216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  <p:sp>
        <p:nvSpPr>
          <p:cNvPr id="289" name="Shape 289"/>
          <p:cNvSpPr/>
          <p:nvPr/>
        </p:nvSpPr>
        <p:spPr>
          <a:xfrm>
            <a:off x="183769" y="3344638"/>
            <a:ext cx="2745340" cy="1746433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34400" tIns="134400" rIns="134400" bIns="134400" anchor="ctr" anchorCtr="0">
            <a:noAutofit/>
          </a:bodyPr>
          <a:lstStyle/>
          <a:p>
            <a:endParaRPr sz="2646"/>
          </a:p>
        </p:txBody>
      </p:sp>
    </p:spTree>
    <p:extLst>
      <p:ext uri="{BB962C8B-B14F-4D97-AF65-F5344CB8AC3E}">
        <p14:creationId xmlns:p14="http://schemas.microsoft.com/office/powerpoint/2010/main" val="144789155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CEA23A4-DA25-4EC2-9E8C-2CCF6DBA6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WorkShopTime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F39C787-BE4A-49AC-936E-59917B31F6A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897688"/>
            <a:ext cx="661988" cy="468312"/>
          </a:xfrm>
        </p:spPr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62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1444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React</a:t>
            </a:r>
            <a:r>
              <a:rPr lang="es-ES_tradnl" dirty="0"/>
              <a:t> </a:t>
            </a:r>
            <a:r>
              <a:rPr lang="es-ES_tradnl" dirty="0" err="1"/>
              <a:t>Redux</a:t>
            </a:r>
            <a:endParaRPr lang="es-ES_tradnl" dirty="0"/>
          </a:p>
        </p:txBody>
      </p:sp>
      <p:pic>
        <p:nvPicPr>
          <p:cNvPr id="1028" name="Picture 4" descr="Resultado de imagen de react">
            <a:extLst>
              <a:ext uri="{FF2B5EF4-FFF2-40B4-BE49-F238E27FC236}">
                <a16:creationId xmlns:a16="http://schemas.microsoft.com/office/drawing/2014/main" id="{AE666787-4BD4-4D7A-BB6E-EC27301B7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451" y="1044327"/>
            <a:ext cx="6980223" cy="493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7091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Intro Redux</a:t>
            </a:r>
            <a:endParaRPr lang="es-ES_tradnl" dirty="0"/>
          </a:p>
        </p:txBody>
      </p:sp>
      <p:sp>
        <p:nvSpPr>
          <p:cNvPr id="2" name="TextBox 1"/>
          <p:cNvSpPr txBox="1"/>
          <p:nvPr/>
        </p:nvSpPr>
        <p:spPr>
          <a:xfrm>
            <a:off x="581961" y="1201545"/>
            <a:ext cx="12304824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46" dirty="0"/>
              <a:t>Redux </a:t>
            </a:r>
            <a:r>
              <a:rPr lang="en-GB" sz="2646" dirty="0" err="1"/>
              <a:t>es</a:t>
            </a:r>
            <a:r>
              <a:rPr lang="en-GB" sz="2646" dirty="0"/>
              <a:t> un </a:t>
            </a:r>
            <a:r>
              <a:rPr lang="en-GB" sz="2646" dirty="0" err="1"/>
              <a:t>contenedor</a:t>
            </a:r>
            <a:r>
              <a:rPr lang="en-GB" sz="2646" dirty="0"/>
              <a:t> de </a:t>
            </a:r>
            <a:r>
              <a:rPr lang="en-GB" sz="2646" dirty="0" err="1"/>
              <a:t>estado</a:t>
            </a:r>
            <a:r>
              <a:rPr lang="en-GB" sz="2646" dirty="0"/>
              <a:t> para </a:t>
            </a:r>
            <a:r>
              <a:rPr lang="en-GB" sz="2646" dirty="0" err="1"/>
              <a:t>aplicaciones</a:t>
            </a:r>
            <a:r>
              <a:rPr lang="en-GB" sz="2646" dirty="0"/>
              <a:t> </a:t>
            </a:r>
            <a:r>
              <a:rPr lang="en-GB" sz="2646" dirty="0" err="1"/>
              <a:t>javascript</a:t>
            </a:r>
            <a:r>
              <a:rPr lang="en-GB" sz="2646" dirty="0"/>
              <a:t>.</a:t>
            </a:r>
          </a:p>
        </p:txBody>
      </p:sp>
      <p:sp>
        <p:nvSpPr>
          <p:cNvPr id="8" name="Rectangle 7"/>
          <p:cNvSpPr/>
          <p:nvPr/>
        </p:nvSpPr>
        <p:spPr>
          <a:xfrm>
            <a:off x="566229" y="1828256"/>
            <a:ext cx="11986007" cy="1047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Nos </a:t>
            </a:r>
            <a:r>
              <a:rPr lang="en-US" sz="2646" dirty="0" err="1"/>
              <a:t>permite</a:t>
            </a:r>
            <a:r>
              <a:rPr lang="en-US" sz="2646" dirty="0"/>
              <a:t> </a:t>
            </a:r>
            <a:r>
              <a:rPr lang="en-US" sz="2646" dirty="0" err="1"/>
              <a:t>crear</a:t>
            </a:r>
            <a:r>
              <a:rPr lang="en-US" sz="2646" dirty="0"/>
              <a:t> </a:t>
            </a:r>
            <a:r>
              <a:rPr lang="en-US" sz="2646" dirty="0" err="1"/>
              <a:t>aplicaciones</a:t>
            </a:r>
            <a:r>
              <a:rPr lang="en-US" sz="2646" dirty="0"/>
              <a:t> que </a:t>
            </a:r>
            <a:r>
              <a:rPr lang="en-US" sz="2646" dirty="0" err="1"/>
              <a:t>tengan</a:t>
            </a:r>
            <a:r>
              <a:rPr lang="en-US" sz="2646" dirty="0"/>
              <a:t> un </a:t>
            </a:r>
            <a:r>
              <a:rPr lang="en-US" sz="2646" dirty="0" err="1"/>
              <a:t>comportamiento</a:t>
            </a:r>
            <a:r>
              <a:rPr lang="en-US" sz="2646" dirty="0"/>
              <a:t> </a:t>
            </a:r>
            <a:r>
              <a:rPr lang="en-US" sz="2646" dirty="0" err="1"/>
              <a:t>consistente</a:t>
            </a:r>
            <a:r>
              <a:rPr lang="en-US" sz="2646" dirty="0"/>
              <a:t>.</a:t>
            </a:r>
            <a:endParaRPr lang="es-ES" sz="2646" dirty="0"/>
          </a:p>
        </p:txBody>
      </p:sp>
      <p:sp>
        <p:nvSpPr>
          <p:cNvPr id="9" name="Rectangle 8"/>
          <p:cNvSpPr/>
          <p:nvPr/>
        </p:nvSpPr>
        <p:spPr>
          <a:xfrm>
            <a:off x="566229" y="3099863"/>
            <a:ext cx="11986007" cy="1047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Se </a:t>
            </a:r>
            <a:r>
              <a:rPr lang="en-US" sz="2646" dirty="0" err="1"/>
              <a:t>puede</a:t>
            </a:r>
            <a:r>
              <a:rPr lang="en-US" sz="2646" dirty="0"/>
              <a:t> </a:t>
            </a:r>
            <a:r>
              <a:rPr lang="en-US" sz="2646" dirty="0" err="1"/>
              <a:t>ejecutar</a:t>
            </a:r>
            <a:r>
              <a:rPr lang="en-US" sz="2646" dirty="0"/>
              <a:t> </a:t>
            </a:r>
            <a:r>
              <a:rPr lang="en-US" sz="2646" dirty="0" err="1"/>
              <a:t>en</a:t>
            </a:r>
            <a:r>
              <a:rPr lang="en-US" sz="2646" dirty="0"/>
              <a:t> </a:t>
            </a:r>
            <a:r>
              <a:rPr lang="en-US" sz="2646" dirty="0" err="1"/>
              <a:t>diferentes</a:t>
            </a:r>
            <a:r>
              <a:rPr lang="en-US" sz="2646" dirty="0"/>
              <a:t> </a:t>
            </a:r>
            <a:r>
              <a:rPr lang="en-US" sz="2646" dirty="0" err="1"/>
              <a:t>entornos</a:t>
            </a:r>
            <a:r>
              <a:rPr lang="en-US" sz="2646" dirty="0"/>
              <a:t> (</a:t>
            </a:r>
            <a:r>
              <a:rPr lang="en-US" sz="2646" dirty="0" err="1"/>
              <a:t>cliente</a:t>
            </a:r>
            <a:r>
              <a:rPr lang="en-US" sz="2646" dirty="0"/>
              <a:t>, </a:t>
            </a:r>
            <a:r>
              <a:rPr lang="en-US" sz="2646" dirty="0" err="1"/>
              <a:t>servidor</a:t>
            </a:r>
            <a:r>
              <a:rPr lang="en-US" sz="2646" dirty="0"/>
              <a:t>, </a:t>
            </a:r>
            <a:r>
              <a:rPr lang="en-US" sz="2646" dirty="0" err="1"/>
              <a:t>nativo</a:t>
            </a:r>
            <a:r>
              <a:rPr lang="en-US" sz="2646" dirty="0"/>
              <a:t>), y </a:t>
            </a:r>
            <a:r>
              <a:rPr lang="en-US" sz="2646" dirty="0" err="1"/>
              <a:t>desde</a:t>
            </a:r>
            <a:r>
              <a:rPr lang="en-US" sz="2646" dirty="0"/>
              <a:t> </a:t>
            </a:r>
            <a:r>
              <a:rPr lang="en-US" sz="2646" dirty="0" err="1"/>
              <a:t>diferentes</a:t>
            </a:r>
            <a:r>
              <a:rPr lang="en-US" sz="2646" dirty="0"/>
              <a:t> </a:t>
            </a:r>
            <a:r>
              <a:rPr lang="en-US" sz="2646" dirty="0" err="1"/>
              <a:t>librerías</a:t>
            </a:r>
            <a:r>
              <a:rPr lang="en-US" sz="2646" dirty="0"/>
              <a:t> (</a:t>
            </a:r>
            <a:r>
              <a:rPr lang="en-US" sz="2646" dirty="0" err="1"/>
              <a:t>angularjs</a:t>
            </a:r>
            <a:r>
              <a:rPr lang="en-US" sz="2646" dirty="0"/>
              <a:t>, react…)</a:t>
            </a:r>
            <a:endParaRPr lang="es-ES" sz="2646" dirty="0"/>
          </a:p>
        </p:txBody>
      </p:sp>
      <p:sp>
        <p:nvSpPr>
          <p:cNvPr id="10" name="Rectangle 9"/>
          <p:cNvSpPr/>
          <p:nvPr/>
        </p:nvSpPr>
        <p:spPr>
          <a:xfrm>
            <a:off x="566229" y="4422314"/>
            <a:ext cx="11986007" cy="1047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 err="1"/>
              <a:t>Es</a:t>
            </a:r>
            <a:r>
              <a:rPr lang="en-US" sz="2646" dirty="0"/>
              <a:t> </a:t>
            </a:r>
            <a:r>
              <a:rPr lang="en-US" sz="2646" dirty="0" err="1"/>
              <a:t>fácil</a:t>
            </a:r>
            <a:r>
              <a:rPr lang="en-US" sz="2646" dirty="0"/>
              <a:t> de </a:t>
            </a:r>
            <a:r>
              <a:rPr lang="en-US" sz="2646" dirty="0" err="1"/>
              <a:t>añadirle</a:t>
            </a:r>
            <a:r>
              <a:rPr lang="en-US" sz="2646" dirty="0"/>
              <a:t> </a:t>
            </a:r>
            <a:r>
              <a:rPr lang="en-US" sz="2646" dirty="0" err="1"/>
              <a:t>pruebas</a:t>
            </a:r>
            <a:r>
              <a:rPr lang="en-US" sz="2646" dirty="0"/>
              <a:t> </a:t>
            </a:r>
            <a:r>
              <a:rPr lang="en-US" sz="2646" dirty="0" err="1"/>
              <a:t>unitarias</a:t>
            </a:r>
            <a:endParaRPr lang="es-ES" sz="2646" dirty="0"/>
          </a:p>
        </p:txBody>
      </p:sp>
      <p:sp>
        <p:nvSpPr>
          <p:cNvPr id="11" name="Rectangle 10"/>
          <p:cNvSpPr/>
          <p:nvPr/>
        </p:nvSpPr>
        <p:spPr>
          <a:xfrm>
            <a:off x="566229" y="5736995"/>
            <a:ext cx="11986007" cy="1047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 err="1"/>
              <a:t>Sólo</a:t>
            </a:r>
            <a:r>
              <a:rPr lang="en-US" sz="2646" dirty="0"/>
              <a:t> </a:t>
            </a:r>
            <a:r>
              <a:rPr lang="en-US" sz="2646" dirty="0" err="1"/>
              <a:t>pesa</a:t>
            </a:r>
            <a:r>
              <a:rPr lang="en-US" sz="2646" dirty="0"/>
              <a:t> 2Kb</a:t>
            </a:r>
            <a:endParaRPr lang="es-ES" sz="2646" dirty="0"/>
          </a:p>
        </p:txBody>
      </p:sp>
    </p:spTree>
    <p:extLst>
      <p:ext uri="{BB962C8B-B14F-4D97-AF65-F5344CB8AC3E}">
        <p14:creationId xmlns:p14="http://schemas.microsoft.com/office/powerpoint/2010/main" val="2029461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Esquema Redux</a:t>
            </a:r>
            <a:endParaRPr lang="es-ES_tradnl" dirty="0"/>
          </a:p>
        </p:txBody>
      </p:sp>
      <p:sp>
        <p:nvSpPr>
          <p:cNvPr id="2" name="Rectangle 1"/>
          <p:cNvSpPr/>
          <p:nvPr/>
        </p:nvSpPr>
        <p:spPr>
          <a:xfrm>
            <a:off x="3691382" y="2867880"/>
            <a:ext cx="2154829" cy="15519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Container</a:t>
            </a:r>
          </a:p>
          <a:p>
            <a:pPr algn="ctr"/>
            <a:r>
              <a:rPr lang="en-US" sz="2646" dirty="0"/>
              <a:t>Component</a:t>
            </a:r>
          </a:p>
        </p:txBody>
      </p:sp>
      <p:sp>
        <p:nvSpPr>
          <p:cNvPr id="8" name="Rectangle 7"/>
          <p:cNvSpPr/>
          <p:nvPr/>
        </p:nvSpPr>
        <p:spPr>
          <a:xfrm>
            <a:off x="8945048" y="5091961"/>
            <a:ext cx="2028569" cy="136459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Reducers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1049969" y="2865059"/>
            <a:ext cx="2075386" cy="1027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Validations</a:t>
            </a: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3496871" y="5303778"/>
            <a:ext cx="4763851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496870" y="6480993"/>
            <a:ext cx="4792363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6816697" y="5605212"/>
            <a:ext cx="1444024" cy="61101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State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156784" y="5590954"/>
            <a:ext cx="1444024" cy="61101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State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96871" y="5605212"/>
            <a:ext cx="1444024" cy="61101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State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2570168" y="2443460"/>
            <a:ext cx="4240399" cy="2020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62454" y="1884815"/>
            <a:ext cx="2979703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i="1" dirty="0"/>
              <a:t>Props - Action</a:t>
            </a:r>
          </a:p>
        </p:txBody>
      </p:sp>
      <p:cxnSp>
        <p:nvCxnSpPr>
          <p:cNvPr id="25" name="Elbow Connector 24"/>
          <p:cNvCxnSpPr>
            <a:stCxn id="16" idx="1"/>
            <a:endCxn id="2" idx="2"/>
          </p:cNvCxnSpPr>
          <p:nvPr/>
        </p:nvCxnSpPr>
        <p:spPr>
          <a:xfrm rot="10800000" flipH="1">
            <a:off x="3496871" y="4419848"/>
            <a:ext cx="1271925" cy="1490869"/>
          </a:xfrm>
          <a:prstGeom prst="bentConnector4">
            <a:avLst>
              <a:gd name="adj1" fmla="val -26421"/>
              <a:gd name="adj2" fmla="val 60246"/>
            </a:avLst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03119" y="4979934"/>
            <a:ext cx="2751582" cy="906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i="1" dirty="0"/>
              <a:t>State (</a:t>
            </a:r>
            <a:r>
              <a:rPr lang="en-US" sz="2646" i="1" dirty="0" err="1"/>
              <a:t>readonly</a:t>
            </a:r>
            <a:r>
              <a:rPr lang="en-US" sz="2646" i="1" dirty="0"/>
              <a:t>)</a:t>
            </a:r>
          </a:p>
          <a:p>
            <a:pPr algn="ctr"/>
            <a:r>
              <a:rPr lang="en-US" sz="2646" i="1" dirty="0"/>
              <a:t>Updates + render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10567" y="2134669"/>
            <a:ext cx="1914518" cy="15519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Actions</a:t>
            </a:r>
          </a:p>
        </p:txBody>
      </p:sp>
      <p:sp>
        <p:nvSpPr>
          <p:cNvPr id="48" name="Cloud 47"/>
          <p:cNvSpPr/>
          <p:nvPr/>
        </p:nvSpPr>
        <p:spPr>
          <a:xfrm>
            <a:off x="9784175" y="1932559"/>
            <a:ext cx="961319" cy="757653"/>
          </a:xfrm>
          <a:prstGeom prst="clou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46"/>
          </a:p>
        </p:txBody>
      </p:sp>
      <p:sp>
        <p:nvSpPr>
          <p:cNvPr id="49" name="Flowchart: Magnetic Disk 48"/>
          <p:cNvSpPr/>
          <p:nvPr/>
        </p:nvSpPr>
        <p:spPr>
          <a:xfrm>
            <a:off x="11071369" y="1932558"/>
            <a:ext cx="814694" cy="692561"/>
          </a:xfrm>
          <a:prstGeom prst="flowChartMagneticDisk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6"/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8995983" y="1933497"/>
            <a:ext cx="788192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8995983" y="2629190"/>
            <a:ext cx="788192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dash"/>
            <a:headEnd type="triangl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35" idx="2"/>
            <a:endCxn id="8" idx="0"/>
          </p:cNvCxnSpPr>
          <p:nvPr/>
        </p:nvCxnSpPr>
        <p:spPr>
          <a:xfrm rot="16200000" flipH="1">
            <a:off x="8160918" y="3293544"/>
            <a:ext cx="1405324" cy="2191508"/>
          </a:xfrm>
          <a:prstGeom prst="bentConnector3">
            <a:avLst>
              <a:gd name="adj1" fmla="val 50001"/>
            </a:avLst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7425673" y="4321309"/>
            <a:ext cx="1792278" cy="906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i="1" dirty="0"/>
              <a:t>Update State</a:t>
            </a:r>
          </a:p>
        </p:txBody>
      </p:sp>
      <p:cxnSp>
        <p:nvCxnSpPr>
          <p:cNvPr id="75" name="Straight Arrow Connector 74"/>
          <p:cNvCxnSpPr/>
          <p:nvPr/>
        </p:nvCxnSpPr>
        <p:spPr>
          <a:xfrm flipH="1">
            <a:off x="8431795" y="5930080"/>
            <a:ext cx="464375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1" idx="1"/>
          </p:cNvCxnSpPr>
          <p:nvPr/>
        </p:nvCxnSpPr>
        <p:spPr>
          <a:xfrm flipH="1">
            <a:off x="8945049" y="3378724"/>
            <a:ext cx="2104921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419433" y="2134666"/>
            <a:ext cx="2154829" cy="15519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Presentation</a:t>
            </a:r>
          </a:p>
          <a:p>
            <a:pPr algn="ctr"/>
            <a:r>
              <a:rPr lang="en-US" sz="2646" dirty="0"/>
              <a:t>Component</a:t>
            </a:r>
          </a:p>
        </p:txBody>
      </p:sp>
      <p:cxnSp>
        <p:nvCxnSpPr>
          <p:cNvPr id="40" name="Straight Arrow Connector 39"/>
          <p:cNvCxnSpPr>
            <a:stCxn id="2" idx="1"/>
          </p:cNvCxnSpPr>
          <p:nvPr/>
        </p:nvCxnSpPr>
        <p:spPr>
          <a:xfrm flipH="1">
            <a:off x="2570167" y="3643863"/>
            <a:ext cx="1121215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2483123" y="3809339"/>
            <a:ext cx="1208258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i="1" dirty="0"/>
              <a:t>Props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901274" y="4160463"/>
            <a:ext cx="1792278" cy="906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i="1" dirty="0"/>
              <a:t>Dispatch Action</a:t>
            </a:r>
          </a:p>
        </p:txBody>
      </p:sp>
    </p:spTree>
    <p:extLst>
      <p:ext uri="{BB962C8B-B14F-4D97-AF65-F5344CB8AC3E}">
        <p14:creationId xmlns:p14="http://schemas.microsoft.com/office/powerpoint/2010/main" val="76226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11" grpId="0" animBg="1"/>
      <p:bldP spid="7" grpId="0" animBg="1"/>
      <p:bldP spid="15" grpId="0" animBg="1"/>
      <p:bldP spid="16" grpId="0" animBg="1"/>
      <p:bldP spid="21" grpId="0"/>
      <p:bldP spid="26" grpId="0"/>
      <p:bldP spid="35" grpId="0" animBg="1"/>
      <p:bldP spid="48" grpId="0" animBg="1"/>
      <p:bldP spid="49" grpId="0" animBg="1"/>
      <p:bldP spid="73" grpId="0"/>
      <p:bldP spid="36" grpId="0" animBg="1"/>
      <p:bldP spid="44" grpId="0"/>
      <p:bldP spid="59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State</a:t>
            </a:r>
            <a:endParaRPr lang="es-ES_tradnl" dirty="0"/>
          </a:p>
        </p:txBody>
      </p:sp>
      <p:sp>
        <p:nvSpPr>
          <p:cNvPr id="7" name="Rectangle 6"/>
          <p:cNvSpPr/>
          <p:nvPr/>
        </p:nvSpPr>
        <p:spPr>
          <a:xfrm>
            <a:off x="566229" y="1484557"/>
            <a:ext cx="11986007" cy="1047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 err="1"/>
              <a:t>Tenemos</a:t>
            </a:r>
            <a:r>
              <a:rPr lang="en-US" sz="2646" dirty="0"/>
              <a:t> que </a:t>
            </a:r>
            <a:r>
              <a:rPr lang="en-US" sz="2646" dirty="0" err="1"/>
              <a:t>pensar</a:t>
            </a:r>
            <a:r>
              <a:rPr lang="en-US" sz="2646" dirty="0"/>
              <a:t> del Estado que le </a:t>
            </a:r>
            <a:r>
              <a:rPr lang="en-US" sz="2646" dirty="0" err="1"/>
              <a:t>llega</a:t>
            </a:r>
            <a:r>
              <a:rPr lang="en-US" sz="2646" dirty="0"/>
              <a:t> a un component de React </a:t>
            </a:r>
            <a:r>
              <a:rPr lang="en-US" sz="2646" dirty="0" err="1"/>
              <a:t>como</a:t>
            </a:r>
            <a:r>
              <a:rPr lang="en-US" sz="2646" dirty="0"/>
              <a:t> </a:t>
            </a:r>
            <a:r>
              <a:rPr lang="en-US" sz="2646" dirty="0" err="1"/>
              <a:t>si</a:t>
            </a:r>
            <a:r>
              <a:rPr lang="en-US" sz="2646" dirty="0"/>
              <a:t> de un </a:t>
            </a:r>
            <a:r>
              <a:rPr lang="en-US" sz="2646" dirty="0" err="1"/>
              <a:t>fotograma</a:t>
            </a:r>
            <a:r>
              <a:rPr lang="en-US" sz="2646" dirty="0"/>
              <a:t> de un </a:t>
            </a:r>
            <a:r>
              <a:rPr lang="en-US" sz="2646" dirty="0" err="1"/>
              <a:t>videojuego</a:t>
            </a:r>
            <a:r>
              <a:rPr lang="en-US" sz="2646" dirty="0"/>
              <a:t> se </a:t>
            </a:r>
            <a:r>
              <a:rPr lang="en-US" sz="2646" dirty="0" err="1"/>
              <a:t>tratase</a:t>
            </a:r>
            <a:r>
              <a:rPr lang="en-US" sz="2646" dirty="0"/>
              <a:t>.</a:t>
            </a:r>
            <a:endParaRPr lang="es-ES" sz="2646" dirty="0"/>
          </a:p>
        </p:txBody>
      </p:sp>
      <p:sp>
        <p:nvSpPr>
          <p:cNvPr id="8" name="Rectangle 7"/>
          <p:cNvSpPr/>
          <p:nvPr/>
        </p:nvSpPr>
        <p:spPr>
          <a:xfrm>
            <a:off x="566229" y="2756164"/>
            <a:ext cx="11986007" cy="1047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El </a:t>
            </a:r>
            <a:r>
              <a:rPr lang="en-US" sz="2646" dirty="0" err="1"/>
              <a:t>fotograma</a:t>
            </a:r>
            <a:r>
              <a:rPr lang="en-US" sz="2646" dirty="0"/>
              <a:t> actual no se </a:t>
            </a:r>
            <a:r>
              <a:rPr lang="en-US" sz="2646" dirty="0" err="1"/>
              <a:t>puede</a:t>
            </a:r>
            <a:r>
              <a:rPr lang="en-US" sz="2646" dirty="0"/>
              <a:t> </a:t>
            </a:r>
            <a:r>
              <a:rPr lang="en-US" sz="2646" dirty="0" err="1"/>
              <a:t>modificar</a:t>
            </a:r>
            <a:r>
              <a:rPr lang="en-US" sz="2646" dirty="0"/>
              <a:t>, </a:t>
            </a:r>
            <a:r>
              <a:rPr lang="en-US" sz="2646" dirty="0" err="1"/>
              <a:t>puedo</a:t>
            </a:r>
            <a:r>
              <a:rPr lang="en-US" sz="2646" dirty="0"/>
              <a:t> </a:t>
            </a:r>
            <a:r>
              <a:rPr lang="en-US" sz="2646" dirty="0" err="1"/>
              <a:t>enviar</a:t>
            </a:r>
            <a:r>
              <a:rPr lang="en-US" sz="2646" dirty="0"/>
              <a:t> </a:t>
            </a:r>
            <a:r>
              <a:rPr lang="en-US" sz="2646" dirty="0" err="1"/>
              <a:t>mensajes</a:t>
            </a:r>
            <a:r>
              <a:rPr lang="en-US" sz="2646" dirty="0"/>
              <a:t> para </a:t>
            </a:r>
            <a:r>
              <a:rPr lang="en-US" sz="2646" dirty="0" err="1"/>
              <a:t>configurar</a:t>
            </a:r>
            <a:r>
              <a:rPr lang="en-US" sz="2646" dirty="0"/>
              <a:t> el </a:t>
            </a:r>
            <a:r>
              <a:rPr lang="en-US" sz="2646" dirty="0" err="1"/>
              <a:t>siguiente</a:t>
            </a:r>
            <a:r>
              <a:rPr lang="en-US" sz="2646" dirty="0"/>
              <a:t>.</a:t>
            </a:r>
            <a:endParaRPr lang="es-ES" sz="2646" dirty="0"/>
          </a:p>
        </p:txBody>
      </p:sp>
      <p:sp>
        <p:nvSpPr>
          <p:cNvPr id="9" name="Rectangle 8"/>
          <p:cNvSpPr/>
          <p:nvPr/>
        </p:nvSpPr>
        <p:spPr>
          <a:xfrm>
            <a:off x="566229" y="4078615"/>
            <a:ext cx="11986007" cy="104756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 err="1"/>
              <a:t>es</a:t>
            </a:r>
            <a:r>
              <a:rPr lang="en-US" sz="2646" dirty="0"/>
              <a:t> </a:t>
            </a:r>
            <a:r>
              <a:rPr lang="en-US" sz="2646" dirty="0" err="1"/>
              <a:t>decir</a:t>
            </a:r>
            <a:r>
              <a:rPr lang="en-US" sz="2646" dirty="0"/>
              <a:t> el </a:t>
            </a:r>
            <a:r>
              <a:rPr lang="en-US" sz="2646" dirty="0" err="1"/>
              <a:t>estado</a:t>
            </a:r>
            <a:r>
              <a:rPr lang="en-US" sz="2646" dirty="0"/>
              <a:t> actual que </a:t>
            </a:r>
            <a:r>
              <a:rPr lang="en-US" sz="2646" dirty="0" err="1"/>
              <a:t>llega</a:t>
            </a:r>
            <a:r>
              <a:rPr lang="en-US" sz="2646" dirty="0"/>
              <a:t> al </a:t>
            </a:r>
            <a:r>
              <a:rPr lang="en-US" sz="2646" dirty="0" err="1"/>
              <a:t>componente</a:t>
            </a:r>
            <a:r>
              <a:rPr lang="en-US" sz="2646" dirty="0"/>
              <a:t> </a:t>
            </a:r>
            <a:r>
              <a:rPr lang="en-US" sz="2646" dirty="0" err="1"/>
              <a:t>es</a:t>
            </a:r>
            <a:r>
              <a:rPr lang="en-US" sz="2646" dirty="0"/>
              <a:t> de solo </a:t>
            </a:r>
            <a:r>
              <a:rPr lang="en-US" sz="2646" dirty="0" err="1"/>
              <a:t>lectura</a:t>
            </a:r>
            <a:r>
              <a:rPr lang="en-US" sz="2646" dirty="0"/>
              <a:t> / </a:t>
            </a:r>
            <a:r>
              <a:rPr lang="en-US" sz="2646" dirty="0" err="1"/>
              <a:t>inmutable</a:t>
            </a:r>
            <a:r>
              <a:rPr lang="en-US" sz="2646" dirty="0"/>
              <a:t> / </a:t>
            </a:r>
            <a:r>
              <a:rPr lang="en-US" sz="2646" dirty="0" err="1"/>
              <a:t>desconectado</a:t>
            </a:r>
            <a:r>
              <a:rPr lang="en-US" sz="2646" dirty="0"/>
              <a:t>, a la </a:t>
            </a:r>
            <a:r>
              <a:rPr lang="en-US" sz="2646" dirty="0" err="1"/>
              <a:t>siguiente</a:t>
            </a:r>
            <a:r>
              <a:rPr lang="en-US" sz="2646" dirty="0"/>
              <a:t> </a:t>
            </a:r>
            <a:r>
              <a:rPr lang="en-US" sz="2646" dirty="0" err="1"/>
              <a:t>modificación</a:t>
            </a:r>
            <a:r>
              <a:rPr lang="en-US" sz="2646" dirty="0"/>
              <a:t> le </a:t>
            </a:r>
            <a:r>
              <a:rPr lang="en-US" sz="2646" dirty="0" err="1"/>
              <a:t>llegara</a:t>
            </a:r>
            <a:r>
              <a:rPr lang="en-US" sz="2646" dirty="0"/>
              <a:t> un </a:t>
            </a:r>
            <a:r>
              <a:rPr lang="en-US" sz="2646" dirty="0" err="1"/>
              <a:t>nuevo</a:t>
            </a:r>
            <a:r>
              <a:rPr lang="en-US" sz="2646" dirty="0"/>
              <a:t> </a:t>
            </a:r>
            <a:r>
              <a:rPr lang="en-US" sz="2646" dirty="0" err="1"/>
              <a:t>estado</a:t>
            </a:r>
            <a:r>
              <a:rPr lang="en-US" sz="2646" dirty="0"/>
              <a:t>.</a:t>
            </a:r>
            <a:endParaRPr lang="es-ES" sz="2646" dirty="0"/>
          </a:p>
        </p:txBody>
      </p:sp>
      <p:sp>
        <p:nvSpPr>
          <p:cNvPr id="10" name="Rectangle 9"/>
          <p:cNvSpPr/>
          <p:nvPr/>
        </p:nvSpPr>
        <p:spPr>
          <a:xfrm>
            <a:off x="566229" y="5393296"/>
            <a:ext cx="11986007" cy="104756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¿ </a:t>
            </a:r>
            <a:r>
              <a:rPr lang="en-US" sz="2646" dirty="0" err="1"/>
              <a:t>Cómo</a:t>
            </a:r>
            <a:r>
              <a:rPr lang="en-US" sz="2646" dirty="0"/>
              <a:t> </a:t>
            </a:r>
            <a:r>
              <a:rPr lang="en-US" sz="2646" dirty="0" err="1"/>
              <a:t>hacemos</a:t>
            </a:r>
            <a:r>
              <a:rPr lang="en-US" sz="2646" dirty="0"/>
              <a:t> </a:t>
            </a:r>
            <a:r>
              <a:rPr lang="en-US" sz="2646" dirty="0" err="1"/>
              <a:t>esto</a:t>
            </a:r>
            <a:r>
              <a:rPr lang="en-US" sz="2646" dirty="0"/>
              <a:t> </a:t>
            </a:r>
            <a:r>
              <a:rPr lang="en-US" sz="2646" dirty="0" err="1"/>
              <a:t>eficiente</a:t>
            </a:r>
            <a:r>
              <a:rPr lang="en-US" sz="2646" dirty="0"/>
              <a:t>… </a:t>
            </a:r>
            <a:r>
              <a:rPr lang="en-US" sz="2646" dirty="0" err="1"/>
              <a:t>muy</a:t>
            </a:r>
            <a:r>
              <a:rPr lang="en-US" sz="2646" dirty="0"/>
              <a:t> </a:t>
            </a:r>
            <a:r>
              <a:rPr lang="en-US" sz="2646" dirty="0" err="1"/>
              <a:t>eficiente</a:t>
            </a:r>
            <a:r>
              <a:rPr lang="en-US" sz="2646" dirty="0"/>
              <a:t> ? </a:t>
            </a:r>
            <a:r>
              <a:rPr lang="en-US" sz="2646" dirty="0" err="1"/>
              <a:t>Direcciones</a:t>
            </a:r>
            <a:r>
              <a:rPr lang="en-US" sz="2646" dirty="0"/>
              <a:t> de </a:t>
            </a:r>
            <a:r>
              <a:rPr lang="en-US" sz="2646" dirty="0" err="1"/>
              <a:t>memoria</a:t>
            </a:r>
            <a:r>
              <a:rPr lang="en-US" sz="2646" dirty="0"/>
              <a:t>.</a:t>
            </a:r>
            <a:endParaRPr lang="es-ES" sz="2646" dirty="0"/>
          </a:p>
        </p:txBody>
      </p:sp>
    </p:spTree>
    <p:extLst>
      <p:ext uri="{BB962C8B-B14F-4D97-AF65-F5344CB8AC3E}">
        <p14:creationId xmlns:p14="http://schemas.microsoft.com/office/powerpoint/2010/main" val="58335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State</a:t>
            </a:r>
            <a:endParaRPr lang="es-ES_tradnl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90" y="2013162"/>
            <a:ext cx="2842475" cy="368261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646" y="1999159"/>
            <a:ext cx="2856477" cy="369661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8405" y="2013161"/>
            <a:ext cx="2926489" cy="36966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1903" y="1362055"/>
            <a:ext cx="4170956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52" dirty="0"/>
              <a:t>{</a:t>
            </a:r>
            <a:r>
              <a:rPr lang="en-US" sz="2352" dirty="0" err="1"/>
              <a:t>fondo</a:t>
            </a:r>
            <a:r>
              <a:rPr lang="en-US" sz="2352" dirty="0"/>
              <a:t>: </a:t>
            </a:r>
            <a:r>
              <a:rPr lang="en-US" sz="2352" dirty="0" err="1"/>
              <a:t>gris</a:t>
            </a:r>
            <a:r>
              <a:rPr lang="en-US" sz="2352" dirty="0"/>
              <a:t>, </a:t>
            </a:r>
            <a:r>
              <a:rPr lang="en-US" sz="2352" dirty="0" err="1"/>
              <a:t>estado</a:t>
            </a:r>
            <a:r>
              <a:rPr lang="en-US" sz="2352" dirty="0"/>
              <a:t>: </a:t>
            </a:r>
            <a:r>
              <a:rPr lang="en-US" sz="2352" dirty="0" err="1"/>
              <a:t>encogido</a:t>
            </a:r>
            <a:r>
              <a:rPr lang="en-US" sz="2352" dirty="0"/>
              <a:t>}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450575" y="1362055"/>
            <a:ext cx="4018671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52" dirty="0"/>
              <a:t>{</a:t>
            </a:r>
            <a:r>
              <a:rPr lang="en-US" sz="2352" dirty="0" err="1"/>
              <a:t>fondo</a:t>
            </a:r>
            <a:r>
              <a:rPr lang="en-US" sz="2352" dirty="0"/>
              <a:t>: </a:t>
            </a:r>
            <a:r>
              <a:rPr lang="en-US" sz="2352" dirty="0" err="1"/>
              <a:t>gris</a:t>
            </a:r>
            <a:r>
              <a:rPr lang="en-US" sz="2352" dirty="0"/>
              <a:t>, </a:t>
            </a:r>
            <a:r>
              <a:rPr lang="en-US" sz="2352" dirty="0" err="1">
                <a:solidFill>
                  <a:srgbClr val="FF0000"/>
                </a:solidFill>
              </a:rPr>
              <a:t>estado</a:t>
            </a:r>
            <a:r>
              <a:rPr lang="en-US" sz="2352" dirty="0">
                <a:solidFill>
                  <a:srgbClr val="FF0000"/>
                </a:solidFill>
              </a:rPr>
              <a:t>: </a:t>
            </a:r>
            <a:r>
              <a:rPr lang="en-US" sz="2352" dirty="0" err="1">
                <a:solidFill>
                  <a:srgbClr val="FF0000"/>
                </a:solidFill>
              </a:rPr>
              <a:t>estirando</a:t>
            </a:r>
            <a:r>
              <a:rPr lang="en-US" sz="2352" dirty="0"/>
              <a:t>}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882312" y="1337245"/>
            <a:ext cx="4018671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52" dirty="0"/>
              <a:t>{</a:t>
            </a:r>
            <a:r>
              <a:rPr lang="en-US" sz="2352" dirty="0" err="1"/>
              <a:t>fondo</a:t>
            </a:r>
            <a:r>
              <a:rPr lang="en-US" sz="2352" dirty="0"/>
              <a:t>: </a:t>
            </a:r>
            <a:r>
              <a:rPr lang="en-US" sz="2352" dirty="0" err="1"/>
              <a:t>gris</a:t>
            </a:r>
            <a:r>
              <a:rPr lang="en-US" sz="2352" dirty="0"/>
              <a:t>, </a:t>
            </a:r>
            <a:r>
              <a:rPr lang="en-US" sz="2352" dirty="0" err="1">
                <a:solidFill>
                  <a:srgbClr val="FF0000"/>
                </a:solidFill>
              </a:rPr>
              <a:t>estado</a:t>
            </a:r>
            <a:r>
              <a:rPr lang="en-US" sz="2352" dirty="0">
                <a:solidFill>
                  <a:srgbClr val="FF0000"/>
                </a:solidFill>
              </a:rPr>
              <a:t>: </a:t>
            </a:r>
            <a:r>
              <a:rPr lang="en-US" sz="2352" dirty="0" err="1">
                <a:solidFill>
                  <a:srgbClr val="FF0000"/>
                </a:solidFill>
              </a:rPr>
              <a:t>estirado</a:t>
            </a:r>
            <a:r>
              <a:rPr lang="en-US" sz="2352" dirty="0"/>
              <a:t>}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287" y="5716782"/>
            <a:ext cx="738326" cy="738326"/>
          </a:xfrm>
          <a:prstGeom prst="rect">
            <a:avLst/>
          </a:prstGeom>
        </p:spPr>
      </p:pic>
      <p:cxnSp>
        <p:nvCxnSpPr>
          <p:cNvPr id="15" name="Elbow Connector 14"/>
          <p:cNvCxnSpPr>
            <a:endCxn id="13" idx="1"/>
          </p:cNvCxnSpPr>
          <p:nvPr/>
        </p:nvCxnSpPr>
        <p:spPr>
          <a:xfrm rot="16200000" flipH="1">
            <a:off x="2934170" y="5083827"/>
            <a:ext cx="446177" cy="155805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13" idx="3"/>
          </p:cNvCxnSpPr>
          <p:nvPr/>
        </p:nvCxnSpPr>
        <p:spPr>
          <a:xfrm flipV="1">
            <a:off x="4674612" y="5639768"/>
            <a:ext cx="1638274" cy="446177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583893" y="6225968"/>
            <a:ext cx="2292586" cy="635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64" dirty="0"/>
              <a:t>Reducer </a:t>
            </a:r>
            <a:r>
              <a:rPr lang="en-US" sz="1764" dirty="0" err="1"/>
              <a:t>calcula</a:t>
            </a:r>
            <a:r>
              <a:rPr lang="en-US" sz="1764" dirty="0"/>
              <a:t> </a:t>
            </a:r>
            <a:r>
              <a:rPr lang="en-US" sz="1764" dirty="0" err="1"/>
              <a:t>siguiente</a:t>
            </a:r>
            <a:r>
              <a:rPr lang="en-US" sz="1764" dirty="0"/>
              <a:t> </a:t>
            </a:r>
            <a:r>
              <a:rPr lang="en-US" sz="1764" dirty="0" err="1"/>
              <a:t>estado</a:t>
            </a:r>
            <a:endParaRPr lang="en-US" sz="1764" dirty="0"/>
          </a:p>
        </p:txBody>
      </p:sp>
      <p:sp>
        <p:nvSpPr>
          <p:cNvPr id="23" name="TextBox 22"/>
          <p:cNvSpPr txBox="1"/>
          <p:nvPr/>
        </p:nvSpPr>
        <p:spPr>
          <a:xfrm>
            <a:off x="4669077" y="6231640"/>
            <a:ext cx="2357929" cy="635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64" dirty="0"/>
              <a:t>Se </a:t>
            </a:r>
            <a:r>
              <a:rPr lang="en-US" sz="1764" dirty="0" err="1"/>
              <a:t>lanza</a:t>
            </a:r>
            <a:r>
              <a:rPr lang="en-US" sz="1764" dirty="0"/>
              <a:t> render del </a:t>
            </a:r>
            <a:r>
              <a:rPr lang="en-US" sz="1764" dirty="0" err="1"/>
              <a:t>componente</a:t>
            </a:r>
            <a:endParaRPr lang="en-US" sz="1764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9329" y="5703653"/>
            <a:ext cx="738326" cy="738326"/>
          </a:xfrm>
          <a:prstGeom prst="rect">
            <a:avLst/>
          </a:prstGeom>
        </p:spPr>
      </p:pic>
      <p:cxnSp>
        <p:nvCxnSpPr>
          <p:cNvPr id="25" name="Elbow Connector 24"/>
          <p:cNvCxnSpPr>
            <a:endCxn id="24" idx="1"/>
          </p:cNvCxnSpPr>
          <p:nvPr/>
        </p:nvCxnSpPr>
        <p:spPr>
          <a:xfrm rot="16200000" flipH="1">
            <a:off x="7957212" y="5070698"/>
            <a:ext cx="446177" cy="155805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24" idx="3"/>
          </p:cNvCxnSpPr>
          <p:nvPr/>
        </p:nvCxnSpPr>
        <p:spPr>
          <a:xfrm flipV="1">
            <a:off x="9697654" y="5626639"/>
            <a:ext cx="1638274" cy="446177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606935" y="6212839"/>
            <a:ext cx="2292586" cy="635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64" dirty="0"/>
              <a:t>Reducer </a:t>
            </a:r>
            <a:r>
              <a:rPr lang="en-US" sz="1764" dirty="0" err="1"/>
              <a:t>calcula</a:t>
            </a:r>
            <a:r>
              <a:rPr lang="en-US" sz="1764" dirty="0"/>
              <a:t> </a:t>
            </a:r>
            <a:r>
              <a:rPr lang="en-US" sz="1764" dirty="0" err="1"/>
              <a:t>siguiente</a:t>
            </a:r>
            <a:r>
              <a:rPr lang="en-US" sz="1764" dirty="0"/>
              <a:t> </a:t>
            </a:r>
            <a:r>
              <a:rPr lang="en-US" sz="1764" dirty="0" err="1"/>
              <a:t>estado</a:t>
            </a:r>
            <a:endParaRPr lang="en-US" sz="1764" dirty="0"/>
          </a:p>
        </p:txBody>
      </p:sp>
      <p:sp>
        <p:nvSpPr>
          <p:cNvPr id="28" name="TextBox 27"/>
          <p:cNvSpPr txBox="1"/>
          <p:nvPr/>
        </p:nvSpPr>
        <p:spPr>
          <a:xfrm>
            <a:off x="9692119" y="6218511"/>
            <a:ext cx="2357929" cy="635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64" dirty="0"/>
              <a:t>Se </a:t>
            </a:r>
            <a:r>
              <a:rPr lang="en-US" sz="1764" dirty="0" err="1"/>
              <a:t>lanza</a:t>
            </a:r>
            <a:r>
              <a:rPr lang="en-US" sz="1764" dirty="0"/>
              <a:t> render del </a:t>
            </a:r>
            <a:r>
              <a:rPr lang="en-US" sz="1764" dirty="0" err="1"/>
              <a:t>componente</a:t>
            </a:r>
            <a:endParaRPr lang="en-US" sz="1764" dirty="0"/>
          </a:p>
        </p:txBody>
      </p:sp>
      <p:sp>
        <p:nvSpPr>
          <p:cNvPr id="29" name="Rounded Rectangle 28"/>
          <p:cNvSpPr/>
          <p:nvPr/>
        </p:nvSpPr>
        <p:spPr>
          <a:xfrm>
            <a:off x="1062009" y="2139797"/>
            <a:ext cx="2604434" cy="1476635"/>
          </a:xfrm>
          <a:prstGeom prst="roundRect">
            <a:avLst/>
          </a:prstGeom>
          <a:solidFill>
            <a:srgbClr val="FFFFCC"/>
          </a:solidFill>
          <a:ln>
            <a:solidFill>
              <a:srgbClr val="CC99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58" dirty="0">
                <a:solidFill>
                  <a:srgbClr val="663300"/>
                </a:solidFill>
              </a:rPr>
              <a:t>Si </a:t>
            </a:r>
            <a:r>
              <a:rPr lang="en-US" sz="2058" dirty="0" err="1">
                <a:solidFill>
                  <a:srgbClr val="663300"/>
                </a:solidFill>
              </a:rPr>
              <a:t>hacemos</a:t>
            </a:r>
            <a:r>
              <a:rPr lang="en-US" sz="2058" dirty="0">
                <a:solidFill>
                  <a:srgbClr val="663300"/>
                </a:solidFill>
              </a:rPr>
              <a:t> </a:t>
            </a:r>
            <a:r>
              <a:rPr lang="en-US" sz="2058" dirty="0" err="1">
                <a:solidFill>
                  <a:srgbClr val="663300"/>
                </a:solidFill>
              </a:rPr>
              <a:t>una</a:t>
            </a:r>
            <a:r>
              <a:rPr lang="en-US" sz="2058" dirty="0">
                <a:solidFill>
                  <a:srgbClr val="663300"/>
                </a:solidFill>
              </a:rPr>
              <a:t> </a:t>
            </a:r>
            <a:r>
              <a:rPr lang="en-US" sz="2058" dirty="0" err="1">
                <a:solidFill>
                  <a:srgbClr val="663300"/>
                </a:solidFill>
              </a:rPr>
              <a:t>modificación</a:t>
            </a:r>
            <a:r>
              <a:rPr lang="en-US" sz="2058" dirty="0">
                <a:solidFill>
                  <a:srgbClr val="663300"/>
                </a:solidFill>
              </a:rPr>
              <a:t> </a:t>
            </a:r>
            <a:r>
              <a:rPr lang="en-US" sz="2058" dirty="0" err="1">
                <a:solidFill>
                  <a:srgbClr val="663300"/>
                </a:solidFill>
              </a:rPr>
              <a:t>directamente</a:t>
            </a:r>
            <a:r>
              <a:rPr lang="en-US" sz="2058" dirty="0">
                <a:solidFill>
                  <a:srgbClr val="663300"/>
                </a:solidFill>
              </a:rPr>
              <a:t> </a:t>
            </a:r>
            <a:r>
              <a:rPr lang="en-US" sz="2058" dirty="0" err="1">
                <a:solidFill>
                  <a:srgbClr val="663300"/>
                </a:solidFill>
              </a:rPr>
              <a:t>en</a:t>
            </a:r>
            <a:r>
              <a:rPr lang="en-US" sz="2058" dirty="0">
                <a:solidFill>
                  <a:srgbClr val="663300"/>
                </a:solidFill>
              </a:rPr>
              <a:t> el </a:t>
            </a:r>
            <a:r>
              <a:rPr lang="en-US" sz="2058" dirty="0" err="1">
                <a:solidFill>
                  <a:srgbClr val="663300"/>
                </a:solidFill>
              </a:rPr>
              <a:t>fotograma</a:t>
            </a:r>
            <a:r>
              <a:rPr lang="en-US" sz="2058" dirty="0">
                <a:solidFill>
                  <a:srgbClr val="663300"/>
                </a:solidFill>
              </a:rPr>
              <a:t> se </a:t>
            </a:r>
            <a:r>
              <a:rPr lang="en-US" sz="2058" dirty="0" err="1">
                <a:solidFill>
                  <a:srgbClr val="663300"/>
                </a:solidFill>
              </a:rPr>
              <a:t>pierde</a:t>
            </a:r>
            <a:r>
              <a:rPr lang="en-US" sz="2058" dirty="0">
                <a:solidFill>
                  <a:srgbClr val="6633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8046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22" grpId="0"/>
      <p:bldP spid="23" grpId="0"/>
      <p:bldP spid="27" grpId="0"/>
      <p:bldP spid="28" grpId="0"/>
      <p:bldP spid="29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Redux-Thunk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20888084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Llamadas asíncronas</a:t>
            </a:r>
            <a:endParaRPr lang="es-ES_tradnl" dirty="0"/>
          </a:p>
        </p:txBody>
      </p:sp>
      <p:sp>
        <p:nvSpPr>
          <p:cNvPr id="3" name="TextBox 2"/>
          <p:cNvSpPr txBox="1"/>
          <p:nvPr/>
        </p:nvSpPr>
        <p:spPr>
          <a:xfrm>
            <a:off x="566229" y="1190747"/>
            <a:ext cx="12139380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46" dirty="0"/>
              <a:t>¿ </a:t>
            </a:r>
            <a:r>
              <a:rPr lang="en-GB" sz="2646" dirty="0" err="1"/>
              <a:t>Qué</a:t>
            </a:r>
            <a:r>
              <a:rPr lang="en-GB" sz="2646" dirty="0"/>
              <a:t> </a:t>
            </a:r>
            <a:r>
              <a:rPr lang="en-GB" sz="2646" dirty="0" err="1"/>
              <a:t>pasa</a:t>
            </a:r>
            <a:r>
              <a:rPr lang="en-GB" sz="2646" dirty="0"/>
              <a:t> </a:t>
            </a:r>
            <a:r>
              <a:rPr lang="en-GB" sz="2646" dirty="0" err="1"/>
              <a:t>cuando</a:t>
            </a:r>
            <a:r>
              <a:rPr lang="en-GB" sz="2646" dirty="0"/>
              <a:t> </a:t>
            </a:r>
            <a:r>
              <a:rPr lang="en-GB" sz="2646" dirty="0" err="1"/>
              <a:t>hacemos</a:t>
            </a:r>
            <a:r>
              <a:rPr lang="en-GB" sz="2646" dirty="0"/>
              <a:t> </a:t>
            </a:r>
            <a:r>
              <a:rPr lang="en-GB" sz="2646" dirty="0" err="1"/>
              <a:t>una</a:t>
            </a:r>
            <a:r>
              <a:rPr lang="en-GB" sz="2646" dirty="0"/>
              <a:t> </a:t>
            </a:r>
            <a:r>
              <a:rPr lang="en-GB" sz="2646" dirty="0" err="1"/>
              <a:t>llamada</a:t>
            </a:r>
            <a:r>
              <a:rPr lang="en-GB" sz="2646" dirty="0"/>
              <a:t> ajax? </a:t>
            </a:r>
            <a:r>
              <a:rPr lang="en-GB" sz="2646" dirty="0" err="1"/>
              <a:t>Aquí</a:t>
            </a:r>
            <a:r>
              <a:rPr lang="en-GB" sz="2646" dirty="0"/>
              <a:t> el dispatcher no </a:t>
            </a:r>
            <a:r>
              <a:rPr lang="en-GB" sz="2646" dirty="0" err="1"/>
              <a:t>encaja</a:t>
            </a:r>
            <a:r>
              <a:rPr lang="en-GB" sz="2646" dirty="0"/>
              <a:t> </a:t>
            </a:r>
            <a:r>
              <a:rPr lang="en-GB" sz="2646" dirty="0" err="1"/>
              <a:t>bien</a:t>
            </a:r>
            <a:r>
              <a:rPr lang="en-GB" sz="2646" dirty="0"/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571176" y="1991355"/>
            <a:ext cx="11986007" cy="1047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Dispatch se llama </a:t>
            </a:r>
            <a:r>
              <a:rPr lang="en-US" sz="2646" dirty="0" err="1"/>
              <a:t>directamente</a:t>
            </a:r>
            <a:r>
              <a:rPr lang="en-US" sz="2646" dirty="0"/>
              <a:t>, </a:t>
            </a:r>
            <a:r>
              <a:rPr lang="en-US" sz="2646" dirty="0" err="1"/>
              <a:t>si</a:t>
            </a:r>
            <a:r>
              <a:rPr lang="en-US" sz="2646" dirty="0"/>
              <a:t> </a:t>
            </a:r>
            <a:r>
              <a:rPr lang="en-US" sz="2646" dirty="0" err="1"/>
              <a:t>tenemos</a:t>
            </a:r>
            <a:r>
              <a:rPr lang="en-US" sz="2646" dirty="0"/>
              <a:t> que </a:t>
            </a:r>
            <a:r>
              <a:rPr lang="en-US" sz="2646" dirty="0" err="1"/>
              <a:t>esperar</a:t>
            </a:r>
            <a:r>
              <a:rPr lang="en-US" sz="2646" dirty="0"/>
              <a:t> a la </a:t>
            </a:r>
            <a:r>
              <a:rPr lang="en-US" sz="2646" dirty="0" err="1"/>
              <a:t>respuesta</a:t>
            </a:r>
            <a:r>
              <a:rPr lang="en-US" sz="2646" dirty="0"/>
              <a:t> de </a:t>
            </a:r>
            <a:r>
              <a:rPr lang="en-US" sz="2646" dirty="0" err="1"/>
              <a:t>una</a:t>
            </a:r>
            <a:r>
              <a:rPr lang="en-US" sz="2646" dirty="0"/>
              <a:t> </a:t>
            </a:r>
            <a:r>
              <a:rPr lang="en-US" sz="2646" dirty="0" err="1"/>
              <a:t>llamada</a:t>
            </a:r>
            <a:r>
              <a:rPr lang="en-US" sz="2646" dirty="0"/>
              <a:t> ajax </a:t>
            </a:r>
            <a:r>
              <a:rPr lang="en-US" sz="2646" dirty="0" err="1"/>
              <a:t>como</a:t>
            </a:r>
            <a:r>
              <a:rPr lang="en-US" sz="2646" dirty="0"/>
              <a:t> lo </a:t>
            </a:r>
            <a:r>
              <a:rPr lang="en-US" sz="2646" dirty="0" err="1"/>
              <a:t>hacemos</a:t>
            </a:r>
            <a:r>
              <a:rPr lang="en-US" sz="2646" dirty="0"/>
              <a:t>?</a:t>
            </a:r>
            <a:endParaRPr lang="es-ES" sz="2646" dirty="0"/>
          </a:p>
        </p:txBody>
      </p:sp>
      <p:sp>
        <p:nvSpPr>
          <p:cNvPr id="6" name="Rectangle 5"/>
          <p:cNvSpPr/>
          <p:nvPr/>
        </p:nvSpPr>
        <p:spPr>
          <a:xfrm>
            <a:off x="571176" y="3262961"/>
            <a:ext cx="11986007" cy="1047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¿ </a:t>
            </a:r>
            <a:r>
              <a:rPr lang="en-US" sz="2646" dirty="0" err="1"/>
              <a:t>Podríamos</a:t>
            </a:r>
            <a:r>
              <a:rPr lang="en-US" sz="2646" dirty="0"/>
              <a:t> </a:t>
            </a:r>
            <a:r>
              <a:rPr lang="en-US" sz="2646" dirty="0" err="1"/>
              <a:t>pasar</a:t>
            </a:r>
            <a:r>
              <a:rPr lang="en-US" sz="2646" dirty="0"/>
              <a:t> el dispatch </a:t>
            </a:r>
            <a:r>
              <a:rPr lang="en-US" sz="2646" dirty="0" err="1"/>
              <a:t>como</a:t>
            </a:r>
            <a:r>
              <a:rPr lang="en-US" sz="2646" dirty="0"/>
              <a:t> </a:t>
            </a:r>
            <a:r>
              <a:rPr lang="en-US" sz="2646" dirty="0" err="1"/>
              <a:t>parámetro</a:t>
            </a:r>
            <a:r>
              <a:rPr lang="en-US" sz="2646" dirty="0"/>
              <a:t> </a:t>
            </a:r>
            <a:r>
              <a:rPr lang="en-US" sz="2646" dirty="0" err="1"/>
              <a:t>dentro</a:t>
            </a:r>
            <a:r>
              <a:rPr lang="en-US" sz="2646" dirty="0"/>
              <a:t> de la </a:t>
            </a:r>
            <a:r>
              <a:rPr lang="en-US" sz="2646" dirty="0" err="1"/>
              <a:t>acción</a:t>
            </a:r>
            <a:r>
              <a:rPr lang="en-US" sz="2646" dirty="0"/>
              <a:t>? Nos </a:t>
            </a:r>
            <a:r>
              <a:rPr lang="en-US" sz="2646" dirty="0" err="1"/>
              <a:t>rompe</a:t>
            </a:r>
            <a:r>
              <a:rPr lang="en-US" sz="2646" dirty="0"/>
              <a:t> </a:t>
            </a:r>
            <a:r>
              <a:rPr lang="en-US" sz="2646" dirty="0" err="1"/>
              <a:t>nuestra</a:t>
            </a:r>
            <a:r>
              <a:rPr lang="en-US" sz="2646" dirty="0"/>
              <a:t> </a:t>
            </a:r>
            <a:r>
              <a:rPr lang="en-US" sz="2646" dirty="0" err="1"/>
              <a:t>separación</a:t>
            </a:r>
            <a:endParaRPr lang="es-ES" sz="2646" dirty="0"/>
          </a:p>
        </p:txBody>
      </p:sp>
      <p:sp>
        <p:nvSpPr>
          <p:cNvPr id="7" name="Rectangle 6"/>
          <p:cNvSpPr/>
          <p:nvPr/>
        </p:nvSpPr>
        <p:spPr>
          <a:xfrm>
            <a:off x="571176" y="4585413"/>
            <a:ext cx="11986007" cy="104756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Para </a:t>
            </a:r>
            <a:r>
              <a:rPr lang="en-US" sz="2646" dirty="0" err="1"/>
              <a:t>esto</a:t>
            </a:r>
            <a:r>
              <a:rPr lang="en-US" sz="2646" dirty="0"/>
              <a:t> </a:t>
            </a:r>
            <a:r>
              <a:rPr lang="en-US" sz="2646" dirty="0" err="1"/>
              <a:t>está</a:t>
            </a:r>
            <a:r>
              <a:rPr lang="en-US" sz="2646" dirty="0"/>
              <a:t> Redux </a:t>
            </a:r>
            <a:r>
              <a:rPr lang="en-US" sz="2646" dirty="0" err="1"/>
              <a:t>Thunk</a:t>
            </a:r>
            <a:r>
              <a:rPr lang="en-US" sz="2646" dirty="0"/>
              <a:t>, </a:t>
            </a:r>
            <a:r>
              <a:rPr lang="en-US" sz="2646" dirty="0" err="1"/>
              <a:t>nos</a:t>
            </a:r>
            <a:r>
              <a:rPr lang="en-US" sz="2646" dirty="0"/>
              <a:t> </a:t>
            </a:r>
            <a:r>
              <a:rPr lang="en-US" sz="2646" dirty="0" err="1"/>
              <a:t>permite</a:t>
            </a:r>
            <a:r>
              <a:rPr lang="en-US" sz="2646" dirty="0"/>
              <a:t> </a:t>
            </a:r>
            <a:r>
              <a:rPr lang="en-US" sz="2646" dirty="0" err="1"/>
              <a:t>ejecutar</a:t>
            </a:r>
            <a:r>
              <a:rPr lang="en-US" sz="2646" dirty="0"/>
              <a:t> </a:t>
            </a:r>
            <a:r>
              <a:rPr lang="en-US" sz="2646" dirty="0" err="1"/>
              <a:t>una</a:t>
            </a:r>
            <a:r>
              <a:rPr lang="en-US" sz="2646" dirty="0"/>
              <a:t> </a:t>
            </a:r>
            <a:r>
              <a:rPr lang="en-US" sz="2646" dirty="0" err="1"/>
              <a:t>función</a:t>
            </a:r>
            <a:r>
              <a:rPr lang="en-US" sz="2646" dirty="0"/>
              <a:t> que </a:t>
            </a:r>
            <a:r>
              <a:rPr lang="en-US" sz="2646" dirty="0" err="1"/>
              <a:t>dentro</a:t>
            </a:r>
            <a:r>
              <a:rPr lang="en-US" sz="2646" dirty="0"/>
              <a:t> </a:t>
            </a:r>
            <a:r>
              <a:rPr lang="en-US" sz="2646" dirty="0" err="1"/>
              <a:t>invoca</a:t>
            </a:r>
            <a:r>
              <a:rPr lang="en-US" sz="2646" dirty="0"/>
              <a:t> a </a:t>
            </a:r>
            <a:r>
              <a:rPr lang="en-US" sz="2646" dirty="0" err="1"/>
              <a:t>otra</a:t>
            </a:r>
            <a:r>
              <a:rPr lang="en-US" sz="2646" dirty="0"/>
              <a:t> </a:t>
            </a:r>
            <a:r>
              <a:rPr lang="en-US" sz="2646" dirty="0" err="1"/>
              <a:t>en</a:t>
            </a:r>
            <a:r>
              <a:rPr lang="en-US" sz="2646" dirty="0"/>
              <a:t> la que </a:t>
            </a:r>
            <a:r>
              <a:rPr lang="en-US" sz="2646" dirty="0" err="1"/>
              <a:t>tiene</a:t>
            </a:r>
            <a:r>
              <a:rPr lang="en-US" sz="2646" dirty="0"/>
              <a:t> dispatch </a:t>
            </a:r>
            <a:r>
              <a:rPr lang="en-US" sz="2646" dirty="0" err="1"/>
              <a:t>disponible</a:t>
            </a:r>
            <a:endParaRPr lang="es-ES" sz="2646" dirty="0"/>
          </a:p>
        </p:txBody>
      </p:sp>
      <p:sp>
        <p:nvSpPr>
          <p:cNvPr id="9" name="Rectangle 8"/>
          <p:cNvSpPr/>
          <p:nvPr/>
        </p:nvSpPr>
        <p:spPr>
          <a:xfrm>
            <a:off x="571176" y="5874052"/>
            <a:ext cx="11986007" cy="104756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 err="1"/>
              <a:t>Además</a:t>
            </a:r>
            <a:r>
              <a:rPr lang="en-US" sz="2646" dirty="0"/>
              <a:t> a la hora de </a:t>
            </a:r>
            <a:r>
              <a:rPr lang="en-US" sz="2646" dirty="0" err="1"/>
              <a:t>registrarlo</a:t>
            </a:r>
            <a:r>
              <a:rPr lang="en-US" sz="2646" dirty="0"/>
              <a:t> no </a:t>
            </a:r>
            <a:r>
              <a:rPr lang="en-US" sz="2646" dirty="0" err="1"/>
              <a:t>tenemos</a:t>
            </a:r>
            <a:r>
              <a:rPr lang="en-US" sz="2646" dirty="0"/>
              <a:t> que </a:t>
            </a:r>
            <a:r>
              <a:rPr lang="en-US" sz="2646" dirty="0" err="1"/>
              <a:t>usar</a:t>
            </a:r>
            <a:r>
              <a:rPr lang="en-US" sz="2646" dirty="0"/>
              <a:t> </a:t>
            </a:r>
            <a:r>
              <a:rPr lang="en-US" sz="2646" dirty="0" err="1"/>
              <a:t>ninguna</a:t>
            </a:r>
            <a:r>
              <a:rPr lang="en-US" sz="2646" dirty="0"/>
              <a:t> firma especial, </a:t>
            </a:r>
            <a:r>
              <a:rPr lang="en-US" sz="2646" dirty="0" err="1"/>
              <a:t>los</a:t>
            </a:r>
            <a:r>
              <a:rPr lang="en-US" sz="2646" dirty="0"/>
              <a:t> components no </a:t>
            </a:r>
            <a:r>
              <a:rPr lang="en-US" sz="2646" dirty="0" err="1"/>
              <a:t>saben</a:t>
            </a:r>
            <a:r>
              <a:rPr lang="en-US" sz="2646" dirty="0"/>
              <a:t> </a:t>
            </a:r>
            <a:r>
              <a:rPr lang="en-US" sz="2646" dirty="0" err="1"/>
              <a:t>si</a:t>
            </a:r>
            <a:r>
              <a:rPr lang="en-US" sz="2646" dirty="0"/>
              <a:t> </a:t>
            </a:r>
            <a:r>
              <a:rPr lang="en-US" sz="2646" dirty="0" err="1"/>
              <a:t>una</a:t>
            </a:r>
            <a:r>
              <a:rPr lang="en-US" sz="2646" dirty="0"/>
              <a:t> </a:t>
            </a:r>
            <a:r>
              <a:rPr lang="en-US" sz="2646" u="sng" dirty="0" err="1"/>
              <a:t>acción</a:t>
            </a:r>
            <a:r>
              <a:rPr lang="en-US" sz="2646" dirty="0"/>
              <a:t> </a:t>
            </a:r>
            <a:r>
              <a:rPr lang="en-US" sz="2646" dirty="0" err="1"/>
              <a:t>es</a:t>
            </a:r>
            <a:r>
              <a:rPr lang="en-US" sz="2646" dirty="0"/>
              <a:t> </a:t>
            </a:r>
            <a:r>
              <a:rPr lang="en-US" sz="2646" dirty="0" err="1"/>
              <a:t>síncrona</a:t>
            </a:r>
            <a:r>
              <a:rPr lang="en-US" sz="2646" dirty="0"/>
              <a:t> o </a:t>
            </a:r>
            <a:r>
              <a:rPr lang="en-US" sz="2646" dirty="0" err="1"/>
              <a:t>asíncrona</a:t>
            </a:r>
            <a:endParaRPr lang="es-ES" sz="2646" dirty="0"/>
          </a:p>
        </p:txBody>
      </p:sp>
    </p:spTree>
    <p:extLst>
      <p:ext uri="{BB962C8B-B14F-4D97-AF65-F5344CB8AC3E}">
        <p14:creationId xmlns:p14="http://schemas.microsoft.com/office/powerpoint/2010/main" val="91795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06B31FE3-D2A7-4481-9A51-71519910A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2400" dirty="0"/>
              <a:t>Interpretación diferente según navegadores =&gt;</a:t>
            </a:r>
          </a:p>
          <a:p>
            <a:pPr lvl="2"/>
            <a:r>
              <a:rPr lang="es-ES" sz="2400" dirty="0"/>
              <a:t> Solucionado con </a:t>
            </a:r>
            <a:r>
              <a:rPr lang="es-ES" sz="2400" dirty="0" err="1"/>
              <a:t>Transpiladores</a:t>
            </a:r>
            <a:r>
              <a:rPr lang="es-ES" sz="2400" dirty="0"/>
              <a:t> como Babel o </a:t>
            </a:r>
            <a:r>
              <a:rPr lang="es-ES" sz="2400" dirty="0" err="1"/>
              <a:t>Typescript</a:t>
            </a:r>
            <a:endParaRPr lang="es-ES" sz="2400" dirty="0"/>
          </a:p>
          <a:p>
            <a:r>
              <a:rPr lang="es-ES" sz="2400" dirty="0"/>
              <a:t>No compila</a:t>
            </a:r>
          </a:p>
          <a:p>
            <a:r>
              <a:rPr lang="es-ES" sz="2400" dirty="0"/>
              <a:t>Código de baja calidad =&gt; </a:t>
            </a:r>
          </a:p>
          <a:p>
            <a:pPr marL="995549" lvl="2" indent="0">
              <a:buNone/>
            </a:pPr>
            <a:r>
              <a:rPr lang="es-ES" sz="2400" dirty="0"/>
              <a:t>		“</a:t>
            </a:r>
            <a:r>
              <a:rPr lang="es-ES" sz="2400" dirty="0" err="1"/>
              <a:t>spaguetti</a:t>
            </a:r>
            <a:r>
              <a:rPr lang="es-ES" sz="2400" dirty="0"/>
              <a:t>”</a:t>
            </a:r>
          </a:p>
          <a:p>
            <a:pPr marL="995549" lvl="2" indent="0">
              <a:buNone/>
            </a:pPr>
            <a:r>
              <a:rPr lang="es-ES" sz="2400" dirty="0"/>
              <a:t>		 </a:t>
            </a:r>
            <a:r>
              <a:rPr lang="es-ES" sz="2400" dirty="0" err="1"/>
              <a:t>Jquery</a:t>
            </a:r>
            <a:r>
              <a:rPr lang="es-ES" sz="2400" dirty="0"/>
              <a:t> </a:t>
            </a:r>
            <a:r>
              <a:rPr lang="es-ES" sz="2400" dirty="0" err="1"/>
              <a:t>for</a:t>
            </a:r>
            <a:r>
              <a:rPr lang="es-ES" sz="2400" dirty="0"/>
              <a:t> </a:t>
            </a:r>
            <a:r>
              <a:rPr lang="es-ES" sz="2400" dirty="0" err="1"/>
              <a:t>all</a:t>
            </a:r>
            <a:r>
              <a:rPr lang="es-ES" sz="2400" dirty="0"/>
              <a:t> 		=&gt; Rendimiento malo de aplicaciones </a:t>
            </a:r>
          </a:p>
          <a:p>
            <a:endParaRPr lang="es-ES" sz="2400" dirty="0"/>
          </a:p>
          <a:p>
            <a:endParaRPr lang="es-ES" sz="2400" dirty="0"/>
          </a:p>
          <a:p>
            <a:r>
              <a:rPr lang="es-ES" sz="2400" dirty="0"/>
              <a:t>Hay que hacer código </a:t>
            </a:r>
            <a:r>
              <a:rPr lang="es-ES" sz="2400" dirty="0" err="1"/>
              <a:t>mantenible</a:t>
            </a:r>
            <a:endParaRPr lang="es-ES" sz="2400" dirty="0"/>
          </a:p>
          <a:p>
            <a:pPr lvl="1"/>
            <a:r>
              <a:rPr lang="es-ES" sz="2400" dirty="0"/>
              <a:t>Objetivo poner el orden que empleamos en el Back en el Front </a:t>
            </a:r>
          </a:p>
          <a:p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A7A73C8-82ED-400F-A08A-EBDBA37DC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Cuál son los problemas de JS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3CCC2C4-4E34-4872-8510-37095C27C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7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17988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Middleware</a:t>
            </a:r>
            <a:endParaRPr lang="es-ES_tradnl" dirty="0"/>
          </a:p>
        </p:txBody>
      </p:sp>
      <p:sp>
        <p:nvSpPr>
          <p:cNvPr id="3" name="TextBox 2"/>
          <p:cNvSpPr txBox="1"/>
          <p:nvPr/>
        </p:nvSpPr>
        <p:spPr>
          <a:xfrm>
            <a:off x="566229" y="1378604"/>
            <a:ext cx="12139380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46" dirty="0"/>
              <a:t>Nos </a:t>
            </a:r>
            <a:r>
              <a:rPr lang="en-GB" sz="2646" dirty="0" err="1"/>
              <a:t>permite</a:t>
            </a:r>
            <a:r>
              <a:rPr lang="en-GB" sz="2646" dirty="0"/>
              <a:t> introducer interceptors entre un dispatch y la </a:t>
            </a:r>
            <a:r>
              <a:rPr lang="en-GB" sz="2646" dirty="0" err="1"/>
              <a:t>ejecución</a:t>
            </a:r>
            <a:r>
              <a:rPr lang="en-GB" sz="2646" dirty="0"/>
              <a:t> del reducer.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2010" y="3109174"/>
            <a:ext cx="1845253" cy="13442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Dispatch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289949" y="3119755"/>
            <a:ext cx="1845253" cy="134422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Reducer</a:t>
            </a:r>
          </a:p>
        </p:txBody>
      </p:sp>
      <p:cxnSp>
        <p:nvCxnSpPr>
          <p:cNvPr id="13" name="Straight Arrow Connector 12"/>
          <p:cNvCxnSpPr>
            <a:stCxn id="8" idx="3"/>
            <a:endCxn id="10" idx="1"/>
          </p:cNvCxnSpPr>
          <p:nvPr/>
        </p:nvCxnSpPr>
        <p:spPr>
          <a:xfrm>
            <a:off x="2587263" y="3781287"/>
            <a:ext cx="1702684" cy="105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 rot="16200000">
            <a:off x="2151410" y="3532814"/>
            <a:ext cx="2399237" cy="5499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Middleware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729917" y="2400401"/>
            <a:ext cx="5511320" cy="393491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646" dirty="0" err="1"/>
              <a:t>Esto</a:t>
            </a:r>
            <a:r>
              <a:rPr lang="en-US" sz="2646" dirty="0"/>
              <a:t> </a:t>
            </a:r>
            <a:r>
              <a:rPr lang="en-US" sz="2646" dirty="0" err="1"/>
              <a:t>sirve</a:t>
            </a:r>
            <a:r>
              <a:rPr lang="en-US" sz="2646" dirty="0"/>
              <a:t> para:</a:t>
            </a:r>
          </a:p>
          <a:p>
            <a:pPr marL="420041" indent="-420041">
              <a:buFontTx/>
              <a:buChar char="-"/>
            </a:pPr>
            <a:r>
              <a:rPr lang="en-US" sz="2646" dirty="0" err="1"/>
              <a:t>Crear</a:t>
            </a:r>
            <a:r>
              <a:rPr lang="en-US" sz="2646" dirty="0"/>
              <a:t> loggers.</a:t>
            </a:r>
          </a:p>
          <a:p>
            <a:pPr marL="420041" indent="-420041">
              <a:buFontTx/>
              <a:buChar char="-"/>
            </a:pPr>
            <a:r>
              <a:rPr lang="en-US" sz="2646" dirty="0" err="1"/>
              <a:t>Crear</a:t>
            </a:r>
            <a:r>
              <a:rPr lang="en-US" sz="2646" dirty="0"/>
              <a:t> crash reports.</a:t>
            </a:r>
          </a:p>
          <a:p>
            <a:pPr marL="420041" indent="-420041">
              <a:buFontTx/>
              <a:buChar char="-"/>
            </a:pPr>
            <a:r>
              <a:rPr lang="en-US" sz="2646" dirty="0" err="1"/>
              <a:t>Manejar</a:t>
            </a:r>
            <a:r>
              <a:rPr lang="en-US" sz="2646" dirty="0"/>
              <a:t> </a:t>
            </a:r>
            <a:r>
              <a:rPr lang="en-US" sz="2646" dirty="0" err="1"/>
              <a:t>llamadas</a:t>
            </a:r>
            <a:r>
              <a:rPr lang="en-US" sz="2646" dirty="0"/>
              <a:t> </a:t>
            </a:r>
            <a:r>
              <a:rPr lang="en-US" sz="2646" dirty="0" err="1"/>
              <a:t>asíncronas</a:t>
            </a:r>
            <a:r>
              <a:rPr lang="en-US" sz="2646" dirty="0"/>
              <a:t> (Redux-</a:t>
            </a:r>
            <a:r>
              <a:rPr lang="en-US" sz="2646" dirty="0" err="1"/>
              <a:t>Thunk</a:t>
            </a:r>
            <a:r>
              <a:rPr lang="en-US" sz="2646" dirty="0"/>
              <a:t>).</a:t>
            </a:r>
          </a:p>
          <a:p>
            <a:pPr marL="420041" indent="-420041">
              <a:buFontTx/>
              <a:buChar char="-"/>
            </a:pPr>
            <a:r>
              <a:rPr lang="en-US" sz="2646" dirty="0"/>
              <a:t>(…).</a:t>
            </a:r>
          </a:p>
          <a:p>
            <a:pPr marL="420041" indent="-420041">
              <a:buFontTx/>
              <a:buChar char="-"/>
            </a:pPr>
            <a:endParaRPr lang="en-US" sz="2646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4DE006-F3C3-454E-8D54-958CEE9C5CC3}"/>
              </a:ext>
            </a:extLst>
          </p:cNvPr>
          <p:cNvSpPr/>
          <p:nvPr/>
        </p:nvSpPr>
        <p:spPr>
          <a:xfrm>
            <a:off x="566229" y="6622109"/>
            <a:ext cx="6328079" cy="431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205" dirty="0"/>
              <a:t>http://redux.js.org/docs/advanced/Middleware.html </a:t>
            </a:r>
          </a:p>
        </p:txBody>
      </p:sp>
    </p:spTree>
    <p:extLst>
      <p:ext uri="{BB962C8B-B14F-4D97-AF65-F5344CB8AC3E}">
        <p14:creationId xmlns:p14="http://schemas.microsoft.com/office/powerpoint/2010/main" val="449886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4" grpId="0" animBg="1"/>
      <p:bldP spid="15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Flujo síncrono</a:t>
            </a:r>
            <a:endParaRPr lang="es-ES_tradnl" dirty="0"/>
          </a:p>
        </p:txBody>
      </p:sp>
      <p:sp>
        <p:nvSpPr>
          <p:cNvPr id="2" name="Rounded Rectangle 1"/>
          <p:cNvSpPr/>
          <p:nvPr/>
        </p:nvSpPr>
        <p:spPr>
          <a:xfrm>
            <a:off x="673227" y="2479626"/>
            <a:ext cx="3496342" cy="90430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/>
              <a:t>Dispatch ‘Member Load’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9078025" y="3416767"/>
            <a:ext cx="3503130" cy="8932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/>
              <a:t>Reducer </a:t>
            </a:r>
            <a:r>
              <a:rPr lang="en-US" sz="2058" dirty="0" err="1"/>
              <a:t>maneja</a:t>
            </a:r>
            <a:r>
              <a:rPr lang="en-US" sz="2058" dirty="0"/>
              <a:t> member load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9078025" y="4634206"/>
            <a:ext cx="3503130" cy="89971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/>
              <a:t>Se produce un Nuevo </a:t>
            </a:r>
            <a:r>
              <a:rPr lang="en-US" sz="2058" dirty="0" err="1"/>
              <a:t>estado</a:t>
            </a:r>
            <a:endParaRPr lang="en-US" sz="2058" dirty="0"/>
          </a:p>
        </p:txBody>
      </p:sp>
      <p:sp>
        <p:nvSpPr>
          <p:cNvPr id="22" name="Rounded Rectangle 21"/>
          <p:cNvSpPr/>
          <p:nvPr/>
        </p:nvSpPr>
        <p:spPr>
          <a:xfrm>
            <a:off x="673226" y="5953991"/>
            <a:ext cx="3496343" cy="903787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/>
              <a:t>Se </a:t>
            </a:r>
            <a:r>
              <a:rPr lang="en-US" sz="2058" dirty="0" err="1"/>
              <a:t>lanza</a:t>
            </a:r>
            <a:r>
              <a:rPr lang="en-US" sz="2058" dirty="0"/>
              <a:t> un render </a:t>
            </a:r>
            <a:r>
              <a:rPr lang="en-US" sz="2058" dirty="0" err="1"/>
              <a:t>en</a:t>
            </a:r>
            <a:r>
              <a:rPr lang="en-US" sz="2058" dirty="0"/>
              <a:t> el </a:t>
            </a:r>
            <a:r>
              <a:rPr lang="en-US" sz="2058" dirty="0" err="1"/>
              <a:t>componente</a:t>
            </a:r>
            <a:endParaRPr lang="en-US" sz="2058" dirty="0"/>
          </a:p>
        </p:txBody>
      </p:sp>
      <p:sp>
        <p:nvSpPr>
          <p:cNvPr id="3" name="TextBox 2"/>
          <p:cNvSpPr txBox="1"/>
          <p:nvPr/>
        </p:nvSpPr>
        <p:spPr>
          <a:xfrm>
            <a:off x="673229" y="1640255"/>
            <a:ext cx="3313038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b="1" dirty="0" err="1"/>
              <a:t>Componente</a:t>
            </a:r>
            <a:endParaRPr lang="en-US" sz="2646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595918" y="1640255"/>
            <a:ext cx="3313038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b="1" dirty="0" err="1"/>
              <a:t>Acción</a:t>
            </a:r>
            <a:endParaRPr lang="en-US" sz="2646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9268117" y="1640255"/>
            <a:ext cx="3313038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b="1" dirty="0"/>
              <a:t>Reducer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925867" y="2488283"/>
            <a:ext cx="3503130" cy="89325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 err="1"/>
              <a:t>Acción</a:t>
            </a:r>
            <a:r>
              <a:rPr lang="en-US" sz="2058" dirty="0"/>
              <a:t> </a:t>
            </a:r>
            <a:r>
              <a:rPr lang="en-US" sz="2058" dirty="0" err="1"/>
              <a:t>hace</a:t>
            </a:r>
            <a:r>
              <a:rPr lang="en-US" sz="2058" dirty="0"/>
              <a:t> dispatch de ‘</a:t>
            </a:r>
            <a:r>
              <a:rPr lang="en-US" sz="2058" dirty="0" err="1"/>
              <a:t>Member_Load</a:t>
            </a:r>
            <a:r>
              <a:rPr lang="en-US" sz="2058" dirty="0"/>
              <a:t>’</a:t>
            </a:r>
          </a:p>
        </p:txBody>
      </p:sp>
      <p:cxnSp>
        <p:nvCxnSpPr>
          <p:cNvPr id="6" name="Straight Arrow Connector 5"/>
          <p:cNvCxnSpPr>
            <a:stCxn id="2" idx="3"/>
            <a:endCxn id="25" idx="1"/>
          </p:cNvCxnSpPr>
          <p:nvPr/>
        </p:nvCxnSpPr>
        <p:spPr>
          <a:xfrm>
            <a:off x="4169569" y="2931777"/>
            <a:ext cx="756297" cy="31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5" idx="3"/>
            <a:endCxn id="18" idx="1"/>
          </p:cNvCxnSpPr>
          <p:nvPr/>
        </p:nvCxnSpPr>
        <p:spPr>
          <a:xfrm>
            <a:off x="8428997" y="2934911"/>
            <a:ext cx="649028" cy="9284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18" idx="2"/>
            <a:endCxn id="21" idx="0"/>
          </p:cNvCxnSpPr>
          <p:nvPr/>
        </p:nvCxnSpPr>
        <p:spPr>
          <a:xfrm>
            <a:off x="10829589" y="4310021"/>
            <a:ext cx="0" cy="3241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1"/>
            <a:endCxn id="22" idx="3"/>
          </p:cNvCxnSpPr>
          <p:nvPr/>
        </p:nvCxnSpPr>
        <p:spPr>
          <a:xfrm flipH="1">
            <a:off x="4169569" y="5084062"/>
            <a:ext cx="4908456" cy="13218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23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" grpId="0" animBg="1"/>
      <p:bldP spid="21" grpId="0" animBg="1"/>
      <p:bldP spid="22" grpId="0" animBg="1"/>
      <p:bldP spid="25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Flujo asíncrono</a:t>
            </a:r>
            <a:endParaRPr lang="es-ES_tradnl" dirty="0"/>
          </a:p>
        </p:txBody>
      </p:sp>
      <p:sp>
        <p:nvSpPr>
          <p:cNvPr id="2" name="Rounded Rectangle 1"/>
          <p:cNvSpPr/>
          <p:nvPr/>
        </p:nvSpPr>
        <p:spPr>
          <a:xfrm>
            <a:off x="566229" y="2315028"/>
            <a:ext cx="3496342" cy="90430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/>
              <a:t>Dispatch ‘Member Load’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9178770" y="4633064"/>
            <a:ext cx="3816783" cy="8932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/>
              <a:t>Reducer </a:t>
            </a:r>
            <a:r>
              <a:rPr lang="en-US" sz="2058" dirty="0" err="1"/>
              <a:t>reciba</a:t>
            </a:r>
            <a:r>
              <a:rPr lang="en-US" sz="2058" dirty="0"/>
              <a:t> </a:t>
            </a:r>
            <a:r>
              <a:rPr lang="en-US" sz="2058" dirty="0" err="1"/>
              <a:t>como</a:t>
            </a:r>
            <a:r>
              <a:rPr lang="en-US" sz="2058" dirty="0"/>
              <a:t> </a:t>
            </a:r>
            <a:r>
              <a:rPr lang="en-US" sz="2058" dirty="0" err="1"/>
              <a:t>parametros</a:t>
            </a:r>
            <a:r>
              <a:rPr lang="en-US" sz="2058" dirty="0"/>
              <a:t> </a:t>
            </a:r>
            <a:r>
              <a:rPr lang="en-US" sz="2058" dirty="0" err="1"/>
              <a:t>lista</a:t>
            </a:r>
            <a:r>
              <a:rPr lang="en-US" sz="2058" dirty="0"/>
              <a:t> de </a:t>
            </a:r>
            <a:r>
              <a:rPr lang="en-US" sz="2058" dirty="0" err="1"/>
              <a:t>miembros</a:t>
            </a:r>
            <a:r>
              <a:rPr lang="en-US" sz="2058" dirty="0"/>
              <a:t> y </a:t>
            </a:r>
            <a:r>
              <a:rPr lang="en-US" sz="2058" dirty="0" err="1"/>
              <a:t>ejecuta</a:t>
            </a:r>
            <a:r>
              <a:rPr lang="en-US" sz="2058" dirty="0"/>
              <a:t> ‘Assign Members’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9178770" y="5789400"/>
            <a:ext cx="3816783" cy="89971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/>
              <a:t>Se produce un Nuevo </a:t>
            </a:r>
            <a:r>
              <a:rPr lang="en-US" sz="2058" dirty="0" err="1"/>
              <a:t>estado</a:t>
            </a:r>
            <a:endParaRPr lang="en-US" sz="2058" dirty="0"/>
          </a:p>
        </p:txBody>
      </p:sp>
      <p:sp>
        <p:nvSpPr>
          <p:cNvPr id="22" name="Rounded Rectangle 21"/>
          <p:cNvSpPr/>
          <p:nvPr/>
        </p:nvSpPr>
        <p:spPr>
          <a:xfrm>
            <a:off x="566229" y="5789393"/>
            <a:ext cx="3496343" cy="903787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/>
              <a:t>Se </a:t>
            </a:r>
            <a:r>
              <a:rPr lang="en-US" sz="2058" dirty="0" err="1"/>
              <a:t>lanza</a:t>
            </a:r>
            <a:r>
              <a:rPr lang="en-US" sz="2058" dirty="0"/>
              <a:t> un render </a:t>
            </a:r>
            <a:r>
              <a:rPr lang="en-US" sz="2058" dirty="0" err="1"/>
              <a:t>en</a:t>
            </a:r>
            <a:r>
              <a:rPr lang="en-US" sz="2058" dirty="0"/>
              <a:t> el </a:t>
            </a:r>
            <a:r>
              <a:rPr lang="en-US" sz="2058" dirty="0" err="1"/>
              <a:t>componente</a:t>
            </a:r>
            <a:endParaRPr lang="en-US" sz="2058" dirty="0"/>
          </a:p>
        </p:txBody>
      </p:sp>
      <p:sp>
        <p:nvSpPr>
          <p:cNvPr id="3" name="TextBox 2"/>
          <p:cNvSpPr txBox="1"/>
          <p:nvPr/>
        </p:nvSpPr>
        <p:spPr>
          <a:xfrm>
            <a:off x="566231" y="1475657"/>
            <a:ext cx="3313038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b="1" dirty="0" err="1"/>
              <a:t>Componente</a:t>
            </a:r>
            <a:endParaRPr lang="en-US" sz="2646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88921" y="1475657"/>
            <a:ext cx="3313038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b="1" dirty="0" err="1"/>
              <a:t>Acción</a:t>
            </a:r>
            <a:endParaRPr lang="en-US" sz="2646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9161119" y="1475657"/>
            <a:ext cx="3313038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b="1" dirty="0"/>
              <a:t>Reducer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818869" y="2323685"/>
            <a:ext cx="3503130" cy="89325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/>
              <a:t>La </a:t>
            </a:r>
            <a:r>
              <a:rPr lang="en-US" sz="2058" dirty="0" err="1"/>
              <a:t>acción</a:t>
            </a:r>
            <a:r>
              <a:rPr lang="en-US" sz="2058" dirty="0"/>
              <a:t> </a:t>
            </a:r>
            <a:r>
              <a:rPr lang="en-US" sz="2058" dirty="0" err="1"/>
              <a:t>es</a:t>
            </a:r>
            <a:r>
              <a:rPr lang="en-US" sz="2058" dirty="0"/>
              <a:t> </a:t>
            </a:r>
            <a:r>
              <a:rPr lang="en-US" sz="2058" dirty="0" err="1"/>
              <a:t>una</a:t>
            </a:r>
            <a:r>
              <a:rPr lang="en-US" sz="2058" dirty="0"/>
              <a:t> </a:t>
            </a:r>
            <a:r>
              <a:rPr lang="en-US" sz="2058" dirty="0" err="1"/>
              <a:t>función</a:t>
            </a:r>
            <a:endParaRPr lang="en-US" sz="2058" dirty="0"/>
          </a:p>
        </p:txBody>
      </p:sp>
      <p:cxnSp>
        <p:nvCxnSpPr>
          <p:cNvPr id="6" name="Straight Arrow Connector 5"/>
          <p:cNvCxnSpPr>
            <a:stCxn id="2" idx="3"/>
            <a:endCxn id="25" idx="1"/>
          </p:cNvCxnSpPr>
          <p:nvPr/>
        </p:nvCxnSpPr>
        <p:spPr>
          <a:xfrm>
            <a:off x="4062572" y="2767178"/>
            <a:ext cx="756297" cy="31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18" idx="2"/>
            <a:endCxn id="21" idx="0"/>
          </p:cNvCxnSpPr>
          <p:nvPr/>
        </p:nvCxnSpPr>
        <p:spPr>
          <a:xfrm>
            <a:off x="11087160" y="5526319"/>
            <a:ext cx="0" cy="2630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1"/>
            <a:endCxn id="22" idx="3"/>
          </p:cNvCxnSpPr>
          <p:nvPr/>
        </p:nvCxnSpPr>
        <p:spPr>
          <a:xfrm flipH="1">
            <a:off x="4062571" y="6239256"/>
            <a:ext cx="5116199" cy="20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4818869" y="3505561"/>
            <a:ext cx="3503130" cy="89325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/>
              <a:t>La </a:t>
            </a:r>
            <a:r>
              <a:rPr lang="en-US" sz="2058" dirty="0" err="1"/>
              <a:t>función</a:t>
            </a:r>
            <a:r>
              <a:rPr lang="en-US" sz="2058" dirty="0"/>
              <a:t> </a:t>
            </a:r>
            <a:r>
              <a:rPr lang="en-US" sz="2058" dirty="0" err="1"/>
              <a:t>realiza</a:t>
            </a:r>
            <a:r>
              <a:rPr lang="en-US" sz="2058" dirty="0"/>
              <a:t> </a:t>
            </a:r>
            <a:r>
              <a:rPr lang="en-US" sz="2058" dirty="0" err="1"/>
              <a:t>una</a:t>
            </a:r>
            <a:r>
              <a:rPr lang="en-US" sz="2058" dirty="0"/>
              <a:t> </a:t>
            </a:r>
            <a:r>
              <a:rPr lang="en-US" sz="2058" dirty="0" err="1"/>
              <a:t>llamada</a:t>
            </a:r>
            <a:r>
              <a:rPr lang="en-US" sz="2058" dirty="0"/>
              <a:t> </a:t>
            </a:r>
            <a:r>
              <a:rPr lang="en-US" sz="2058" dirty="0" err="1"/>
              <a:t>asíncrona</a:t>
            </a:r>
            <a:endParaRPr lang="en-US" sz="2058" dirty="0"/>
          </a:p>
        </p:txBody>
      </p:sp>
      <p:sp>
        <p:nvSpPr>
          <p:cNvPr id="16" name="Rounded Rectangle 15"/>
          <p:cNvSpPr/>
          <p:nvPr/>
        </p:nvSpPr>
        <p:spPr>
          <a:xfrm>
            <a:off x="4818869" y="4632935"/>
            <a:ext cx="3503130" cy="89325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58" dirty="0" err="1"/>
              <a:t>Obtenemos</a:t>
            </a:r>
            <a:r>
              <a:rPr lang="en-US" sz="2058" dirty="0"/>
              <a:t> </a:t>
            </a:r>
            <a:r>
              <a:rPr lang="en-US" sz="2058" dirty="0" err="1"/>
              <a:t>los</a:t>
            </a:r>
            <a:r>
              <a:rPr lang="en-US" sz="2058" dirty="0"/>
              <a:t> </a:t>
            </a:r>
            <a:r>
              <a:rPr lang="en-US" sz="2058" dirty="0" err="1"/>
              <a:t>datos</a:t>
            </a:r>
            <a:r>
              <a:rPr lang="en-US" sz="2058" dirty="0"/>
              <a:t> </a:t>
            </a:r>
            <a:r>
              <a:rPr lang="en-US" sz="2058" dirty="0" err="1"/>
              <a:t>hacemos</a:t>
            </a:r>
            <a:r>
              <a:rPr lang="en-US" sz="2058" dirty="0"/>
              <a:t> un dispatch de un commando ‘Assign Members’</a:t>
            </a:r>
          </a:p>
        </p:txBody>
      </p:sp>
      <p:cxnSp>
        <p:nvCxnSpPr>
          <p:cNvPr id="12" name="Straight Arrow Connector 11"/>
          <p:cNvCxnSpPr>
            <a:stCxn id="25" idx="2"/>
            <a:endCxn id="15" idx="0"/>
          </p:cNvCxnSpPr>
          <p:nvPr/>
        </p:nvCxnSpPr>
        <p:spPr>
          <a:xfrm>
            <a:off x="6570433" y="3216939"/>
            <a:ext cx="0" cy="288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6" idx="3"/>
            <a:endCxn id="18" idx="1"/>
          </p:cNvCxnSpPr>
          <p:nvPr/>
        </p:nvCxnSpPr>
        <p:spPr>
          <a:xfrm>
            <a:off x="8321999" y="5079562"/>
            <a:ext cx="856771" cy="1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Cloud 19"/>
          <p:cNvSpPr/>
          <p:nvPr/>
        </p:nvSpPr>
        <p:spPr>
          <a:xfrm>
            <a:off x="3543891" y="4077893"/>
            <a:ext cx="1037360" cy="757653"/>
          </a:xfrm>
          <a:prstGeom prst="clou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46"/>
          </a:p>
        </p:txBody>
      </p:sp>
      <p:cxnSp>
        <p:nvCxnSpPr>
          <p:cNvPr id="28" name="Elbow Connector 27"/>
          <p:cNvCxnSpPr>
            <a:stCxn id="15" idx="1"/>
            <a:endCxn id="20" idx="3"/>
          </p:cNvCxnSpPr>
          <p:nvPr/>
        </p:nvCxnSpPr>
        <p:spPr>
          <a:xfrm rot="10800000" flipV="1">
            <a:off x="4062572" y="3952188"/>
            <a:ext cx="756297" cy="169024"/>
          </a:xfrm>
          <a:prstGeom prst="bentConnector2">
            <a:avLst/>
          </a:prstGeom>
          <a:ln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0" idx="1"/>
            <a:endCxn id="16" idx="1"/>
          </p:cNvCxnSpPr>
          <p:nvPr/>
        </p:nvCxnSpPr>
        <p:spPr>
          <a:xfrm rot="16200000" flipH="1">
            <a:off x="4318308" y="4579002"/>
            <a:ext cx="244824" cy="756297"/>
          </a:xfrm>
          <a:prstGeom prst="bentConnector2">
            <a:avLst/>
          </a:prstGeom>
          <a:ln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190818" y="3671478"/>
            <a:ext cx="2260740" cy="1518577"/>
          </a:xfrm>
          <a:prstGeom prst="rect">
            <a:avLst/>
          </a:prstGeom>
          <a:solidFill>
            <a:srgbClr val="FFFFCC"/>
          </a:solidFill>
          <a:ln>
            <a:solidFill>
              <a:srgbClr val="663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17" dirty="0" err="1">
                <a:solidFill>
                  <a:srgbClr val="663300"/>
                </a:solidFill>
              </a:rPr>
              <a:t>Llamada</a:t>
            </a:r>
            <a:r>
              <a:rPr lang="en-US" sz="1617" dirty="0">
                <a:solidFill>
                  <a:srgbClr val="663300"/>
                </a:solidFill>
              </a:rPr>
              <a:t> </a:t>
            </a:r>
            <a:r>
              <a:rPr lang="en-US" sz="1617" dirty="0" err="1">
                <a:solidFill>
                  <a:srgbClr val="663300"/>
                </a:solidFill>
              </a:rPr>
              <a:t>asíncrona</a:t>
            </a:r>
            <a:r>
              <a:rPr lang="en-US" sz="1617" dirty="0">
                <a:solidFill>
                  <a:srgbClr val="663300"/>
                </a:solidFill>
              </a:rPr>
              <a:t>, la </a:t>
            </a:r>
            <a:r>
              <a:rPr lang="en-US" sz="1617" dirty="0" err="1">
                <a:solidFill>
                  <a:srgbClr val="663300"/>
                </a:solidFill>
              </a:rPr>
              <a:t>aplicacíon</a:t>
            </a:r>
            <a:r>
              <a:rPr lang="en-US" sz="1617" dirty="0">
                <a:solidFill>
                  <a:srgbClr val="663300"/>
                </a:solidFill>
              </a:rPr>
              <a:t> </a:t>
            </a:r>
            <a:r>
              <a:rPr lang="en-US" sz="1617" dirty="0" err="1">
                <a:solidFill>
                  <a:srgbClr val="663300"/>
                </a:solidFill>
              </a:rPr>
              <a:t>sigue</a:t>
            </a:r>
            <a:r>
              <a:rPr lang="en-US" sz="1617" dirty="0">
                <a:solidFill>
                  <a:srgbClr val="663300"/>
                </a:solidFill>
              </a:rPr>
              <a:t> </a:t>
            </a:r>
            <a:r>
              <a:rPr lang="en-US" sz="1617" dirty="0" err="1">
                <a:solidFill>
                  <a:srgbClr val="663300"/>
                </a:solidFill>
              </a:rPr>
              <a:t>ejecutandose</a:t>
            </a:r>
            <a:r>
              <a:rPr lang="en-US" sz="1617" dirty="0">
                <a:solidFill>
                  <a:srgbClr val="663300"/>
                </a:solidFill>
              </a:rPr>
              <a:t>, </a:t>
            </a:r>
            <a:r>
              <a:rPr lang="en-US" sz="1617" dirty="0" err="1">
                <a:solidFill>
                  <a:srgbClr val="663300"/>
                </a:solidFill>
              </a:rPr>
              <a:t>cuando</a:t>
            </a:r>
            <a:r>
              <a:rPr lang="en-US" sz="1617" dirty="0">
                <a:solidFill>
                  <a:srgbClr val="663300"/>
                </a:solidFill>
              </a:rPr>
              <a:t> </a:t>
            </a:r>
            <a:r>
              <a:rPr lang="en-US" sz="1617" dirty="0" err="1">
                <a:solidFill>
                  <a:srgbClr val="663300"/>
                </a:solidFill>
              </a:rPr>
              <a:t>termine</a:t>
            </a:r>
            <a:r>
              <a:rPr lang="en-US" sz="1617" dirty="0">
                <a:solidFill>
                  <a:srgbClr val="663300"/>
                </a:solidFill>
              </a:rPr>
              <a:t> </a:t>
            </a:r>
            <a:r>
              <a:rPr lang="en-US" sz="1617" dirty="0" err="1">
                <a:solidFill>
                  <a:srgbClr val="663300"/>
                </a:solidFill>
              </a:rPr>
              <a:t>devuelve</a:t>
            </a:r>
            <a:r>
              <a:rPr lang="en-US" sz="1617" dirty="0">
                <a:solidFill>
                  <a:srgbClr val="663300"/>
                </a:solidFill>
              </a:rPr>
              <a:t> </a:t>
            </a:r>
            <a:r>
              <a:rPr lang="en-US" sz="1617" dirty="0" err="1">
                <a:solidFill>
                  <a:srgbClr val="663300"/>
                </a:solidFill>
              </a:rPr>
              <a:t>promesa</a:t>
            </a:r>
            <a:endParaRPr lang="en-US" sz="1617" dirty="0">
              <a:solidFill>
                <a:srgbClr val="66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4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" grpId="0" animBg="1"/>
      <p:bldP spid="21" grpId="0" animBg="1"/>
      <p:bldP spid="22" grpId="0" animBg="1"/>
      <p:bldP spid="25" grpId="0" animBg="1"/>
      <p:bldP spid="15" grpId="0" animBg="1"/>
      <p:bldP spid="16" grpId="0" animBg="1"/>
      <p:bldP spid="20" grpId="0" animBg="1"/>
      <p:bldP spid="31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Cómo se configura</a:t>
            </a:r>
            <a:endParaRPr lang="es-ES_tradnl" dirty="0"/>
          </a:p>
        </p:txBody>
      </p:sp>
      <p:sp>
        <p:nvSpPr>
          <p:cNvPr id="3" name="TextBox 2"/>
          <p:cNvSpPr txBox="1"/>
          <p:nvPr/>
        </p:nvSpPr>
        <p:spPr>
          <a:xfrm>
            <a:off x="566229" y="1262014"/>
            <a:ext cx="12139380" cy="49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46" dirty="0" err="1"/>
              <a:t>Pasos</a:t>
            </a:r>
            <a:r>
              <a:rPr lang="en-GB" sz="2646" dirty="0"/>
              <a:t> para </a:t>
            </a:r>
            <a:r>
              <a:rPr lang="en-GB" sz="2646" dirty="0" err="1"/>
              <a:t>configurarlo</a:t>
            </a:r>
            <a:endParaRPr lang="en-GB" sz="2646" dirty="0"/>
          </a:p>
        </p:txBody>
      </p:sp>
      <p:sp>
        <p:nvSpPr>
          <p:cNvPr id="2" name="Rectangle 1"/>
          <p:cNvSpPr/>
          <p:nvPr/>
        </p:nvSpPr>
        <p:spPr>
          <a:xfrm>
            <a:off x="766450" y="2613754"/>
            <a:ext cx="2969514" cy="7332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4" dirty="0" err="1"/>
              <a:t>npm</a:t>
            </a:r>
            <a:r>
              <a:rPr lang="en-US" sz="1764" dirty="0"/>
              <a:t> install redux-</a:t>
            </a:r>
            <a:r>
              <a:rPr lang="en-US" sz="1764" dirty="0" err="1"/>
              <a:t>thunk</a:t>
            </a:r>
            <a:endParaRPr lang="en-US" sz="1764" dirty="0"/>
          </a:p>
        </p:txBody>
      </p:sp>
      <p:sp>
        <p:nvSpPr>
          <p:cNvPr id="4" name="Rectangle 3"/>
          <p:cNvSpPr/>
          <p:nvPr/>
        </p:nvSpPr>
        <p:spPr>
          <a:xfrm>
            <a:off x="766450" y="2100503"/>
            <a:ext cx="2969514" cy="51324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646" dirty="0" err="1">
                <a:solidFill>
                  <a:schemeClr val="tx1"/>
                </a:solidFill>
              </a:rPr>
              <a:t>cmd</a:t>
            </a:r>
            <a:endParaRPr lang="en-US" sz="2646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68486" y="4089347"/>
            <a:ext cx="5934955" cy="292063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764" dirty="0"/>
              <a:t>import </a:t>
            </a:r>
            <a:r>
              <a:rPr lang="en-US" sz="1764" dirty="0" err="1"/>
              <a:t>reduxThunk</a:t>
            </a:r>
            <a:r>
              <a:rPr lang="en-US" sz="1764" dirty="0"/>
              <a:t> from 'redux-</a:t>
            </a:r>
            <a:r>
              <a:rPr lang="en-US" sz="1764" dirty="0" err="1"/>
              <a:t>thunk</a:t>
            </a:r>
            <a:r>
              <a:rPr lang="en-US" sz="1764" dirty="0"/>
              <a:t>';</a:t>
            </a:r>
          </a:p>
          <a:p>
            <a:endParaRPr lang="en-US" sz="1764" dirty="0"/>
          </a:p>
          <a:p>
            <a:endParaRPr lang="en-US" sz="1764" dirty="0"/>
          </a:p>
          <a:p>
            <a:endParaRPr lang="en-US" sz="1764" dirty="0"/>
          </a:p>
          <a:p>
            <a:endParaRPr lang="en-US" sz="1764" dirty="0"/>
          </a:p>
          <a:p>
            <a:r>
              <a:rPr lang="en-US" sz="1764" dirty="0"/>
              <a:t>let store = </a:t>
            </a:r>
            <a:r>
              <a:rPr lang="en-US" sz="1764" dirty="0" err="1"/>
              <a:t>createStore</a:t>
            </a:r>
            <a:r>
              <a:rPr lang="en-US" sz="1764" dirty="0"/>
              <a:t>(reducers</a:t>
            </a:r>
          </a:p>
          <a:p>
            <a:r>
              <a:rPr lang="en-US" sz="1764" dirty="0"/>
              <a:t>                        ,</a:t>
            </a:r>
            <a:r>
              <a:rPr lang="en-US" sz="1764" dirty="0" err="1"/>
              <a:t>applyMiddleware</a:t>
            </a:r>
            <a:r>
              <a:rPr lang="en-US" sz="1764" dirty="0"/>
              <a:t>(</a:t>
            </a:r>
            <a:r>
              <a:rPr lang="en-US" sz="1764" dirty="0" err="1"/>
              <a:t>myReduxThunk.default</a:t>
            </a:r>
            <a:r>
              <a:rPr lang="en-US" sz="1764" dirty="0"/>
              <a:t>)</a:t>
            </a:r>
          </a:p>
          <a:p>
            <a:r>
              <a:rPr lang="en-US" sz="1764" dirty="0"/>
              <a:t>            );</a:t>
            </a:r>
          </a:p>
          <a:p>
            <a:endParaRPr lang="en-US" sz="1764" dirty="0"/>
          </a:p>
        </p:txBody>
      </p:sp>
      <p:sp>
        <p:nvSpPr>
          <p:cNvPr id="8" name="Rectangle 7"/>
          <p:cNvSpPr/>
          <p:nvPr/>
        </p:nvSpPr>
        <p:spPr>
          <a:xfrm>
            <a:off x="768486" y="3576095"/>
            <a:ext cx="5934955" cy="513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646" dirty="0" err="1"/>
              <a:t>app.tsx</a:t>
            </a:r>
            <a:endParaRPr lang="en-US" sz="2646" dirty="0"/>
          </a:p>
        </p:txBody>
      </p:sp>
      <p:sp>
        <p:nvSpPr>
          <p:cNvPr id="9" name="Rectangle 8"/>
          <p:cNvSpPr/>
          <p:nvPr/>
        </p:nvSpPr>
        <p:spPr>
          <a:xfrm>
            <a:off x="7805300" y="3832720"/>
            <a:ext cx="3947130" cy="900210"/>
          </a:xfrm>
          <a:prstGeom prst="rect">
            <a:avLst/>
          </a:prstGeom>
          <a:solidFill>
            <a:srgbClr val="FFFFCC"/>
          </a:solidFill>
          <a:ln>
            <a:solidFill>
              <a:srgbClr val="663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17" dirty="0" err="1">
                <a:solidFill>
                  <a:srgbClr val="663300"/>
                </a:solidFill>
              </a:rPr>
              <a:t>Importamos</a:t>
            </a:r>
            <a:r>
              <a:rPr lang="en-US" sz="1617" dirty="0">
                <a:solidFill>
                  <a:srgbClr val="663300"/>
                </a:solidFill>
              </a:rPr>
              <a:t> Redux-</a:t>
            </a:r>
            <a:r>
              <a:rPr lang="en-US" sz="1617" dirty="0" err="1">
                <a:solidFill>
                  <a:srgbClr val="663300"/>
                </a:solidFill>
              </a:rPr>
              <a:t>thunk</a:t>
            </a:r>
            <a:endParaRPr lang="en-US" sz="1617" dirty="0">
              <a:solidFill>
                <a:srgbClr val="6633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805299" y="6007920"/>
            <a:ext cx="3947129" cy="1005526"/>
          </a:xfrm>
          <a:prstGeom prst="rect">
            <a:avLst/>
          </a:prstGeom>
          <a:solidFill>
            <a:srgbClr val="FFFFCC"/>
          </a:solidFill>
          <a:ln>
            <a:solidFill>
              <a:srgbClr val="663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17" dirty="0">
                <a:solidFill>
                  <a:srgbClr val="663300"/>
                </a:solidFill>
              </a:rPr>
              <a:t>Al </a:t>
            </a:r>
            <a:r>
              <a:rPr lang="en-US" sz="1617" dirty="0" err="1">
                <a:solidFill>
                  <a:srgbClr val="663300"/>
                </a:solidFill>
              </a:rPr>
              <a:t>crear</a:t>
            </a:r>
            <a:r>
              <a:rPr lang="en-US" sz="1617" dirty="0">
                <a:solidFill>
                  <a:srgbClr val="663300"/>
                </a:solidFill>
              </a:rPr>
              <a:t> el store lo </a:t>
            </a:r>
            <a:r>
              <a:rPr lang="en-US" sz="1617" dirty="0" err="1">
                <a:solidFill>
                  <a:srgbClr val="663300"/>
                </a:solidFill>
              </a:rPr>
              <a:t>configuramos</a:t>
            </a:r>
            <a:r>
              <a:rPr lang="en-US" sz="1617" dirty="0">
                <a:solidFill>
                  <a:srgbClr val="663300"/>
                </a:solidFill>
              </a:rPr>
              <a:t> </a:t>
            </a:r>
            <a:r>
              <a:rPr lang="en-US" sz="1617" dirty="0" err="1">
                <a:solidFill>
                  <a:srgbClr val="663300"/>
                </a:solidFill>
              </a:rPr>
              <a:t>como</a:t>
            </a:r>
            <a:r>
              <a:rPr lang="en-US" sz="1617" dirty="0">
                <a:solidFill>
                  <a:srgbClr val="663300"/>
                </a:solidFill>
              </a:rPr>
              <a:t> Middleware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805296" y="2533715"/>
            <a:ext cx="3947130" cy="900210"/>
          </a:xfrm>
          <a:prstGeom prst="rect">
            <a:avLst/>
          </a:prstGeom>
          <a:solidFill>
            <a:srgbClr val="FFFFCC"/>
          </a:solidFill>
          <a:ln>
            <a:solidFill>
              <a:srgbClr val="663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17" dirty="0" err="1">
                <a:solidFill>
                  <a:srgbClr val="663300"/>
                </a:solidFill>
              </a:rPr>
              <a:t>Instalamos</a:t>
            </a:r>
            <a:r>
              <a:rPr lang="en-US" sz="1617" dirty="0">
                <a:solidFill>
                  <a:srgbClr val="663300"/>
                </a:solidFill>
              </a:rPr>
              <a:t> Redux-</a:t>
            </a:r>
            <a:r>
              <a:rPr lang="en-US" sz="1617" dirty="0" err="1">
                <a:solidFill>
                  <a:srgbClr val="663300"/>
                </a:solidFill>
              </a:rPr>
              <a:t>thunk</a:t>
            </a:r>
            <a:endParaRPr lang="en-US" sz="1617" dirty="0">
              <a:solidFill>
                <a:srgbClr val="663300"/>
              </a:solidFill>
            </a:endParaRPr>
          </a:p>
        </p:txBody>
      </p:sp>
      <p:cxnSp>
        <p:nvCxnSpPr>
          <p:cNvPr id="14" name="Straight Arrow Connector 13"/>
          <p:cNvCxnSpPr>
            <a:stCxn id="2" idx="3"/>
            <a:endCxn id="12" idx="1"/>
          </p:cNvCxnSpPr>
          <p:nvPr/>
        </p:nvCxnSpPr>
        <p:spPr>
          <a:xfrm>
            <a:off x="3735965" y="2980361"/>
            <a:ext cx="4069332" cy="3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9" idx="1"/>
          </p:cNvCxnSpPr>
          <p:nvPr/>
        </p:nvCxnSpPr>
        <p:spPr>
          <a:xfrm>
            <a:off x="4921326" y="4282824"/>
            <a:ext cx="288397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11" idx="1"/>
          </p:cNvCxnSpPr>
          <p:nvPr/>
        </p:nvCxnSpPr>
        <p:spPr>
          <a:xfrm>
            <a:off x="6094469" y="6186082"/>
            <a:ext cx="1710831" cy="3246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537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7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Recapitulando</a:t>
            </a:r>
            <a:endParaRPr lang="es-ES_tradnl" dirty="0"/>
          </a:p>
        </p:txBody>
      </p:sp>
      <p:sp>
        <p:nvSpPr>
          <p:cNvPr id="6" name="Rectangle 5"/>
          <p:cNvSpPr/>
          <p:nvPr/>
        </p:nvSpPr>
        <p:spPr>
          <a:xfrm>
            <a:off x="8440619" y="1927179"/>
            <a:ext cx="4794401" cy="30245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2646"/>
          </a:p>
        </p:txBody>
      </p:sp>
      <p:sp>
        <p:nvSpPr>
          <p:cNvPr id="13" name="Rounded Rectangle 12"/>
          <p:cNvSpPr/>
          <p:nvPr/>
        </p:nvSpPr>
        <p:spPr>
          <a:xfrm>
            <a:off x="9202346" y="2117611"/>
            <a:ext cx="3730223" cy="4592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70" dirty="0"/>
              <a:t>{{member:…},{members:[]}}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9381576" y="3055744"/>
            <a:ext cx="952159" cy="4592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46"/>
          </a:p>
        </p:txBody>
      </p:sp>
      <p:sp>
        <p:nvSpPr>
          <p:cNvPr id="21" name="Rounded Rectangle 20"/>
          <p:cNvSpPr/>
          <p:nvPr/>
        </p:nvSpPr>
        <p:spPr>
          <a:xfrm>
            <a:off x="9034318" y="4175931"/>
            <a:ext cx="952159" cy="4592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46"/>
          </a:p>
        </p:txBody>
      </p:sp>
      <p:sp>
        <p:nvSpPr>
          <p:cNvPr id="22" name="Rounded Rectangle 21"/>
          <p:cNvSpPr/>
          <p:nvPr/>
        </p:nvSpPr>
        <p:spPr>
          <a:xfrm>
            <a:off x="10251588" y="4175931"/>
            <a:ext cx="952159" cy="4592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46"/>
          </a:p>
        </p:txBody>
      </p:sp>
      <p:sp>
        <p:nvSpPr>
          <p:cNvPr id="23" name="Rounded Rectangle 22"/>
          <p:cNvSpPr/>
          <p:nvPr/>
        </p:nvSpPr>
        <p:spPr>
          <a:xfrm>
            <a:off x="11565941" y="3055744"/>
            <a:ext cx="952159" cy="4592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46"/>
          </a:p>
        </p:txBody>
      </p:sp>
      <p:sp>
        <p:nvSpPr>
          <p:cNvPr id="26" name="Rectangle 25"/>
          <p:cNvSpPr/>
          <p:nvPr/>
        </p:nvSpPr>
        <p:spPr>
          <a:xfrm>
            <a:off x="3584608" y="1927179"/>
            <a:ext cx="4514354" cy="30245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2646"/>
          </a:p>
        </p:txBody>
      </p:sp>
      <p:sp>
        <p:nvSpPr>
          <p:cNvPr id="27" name="Rounded Rectangle 26"/>
          <p:cNvSpPr/>
          <p:nvPr/>
        </p:nvSpPr>
        <p:spPr>
          <a:xfrm>
            <a:off x="4049487" y="2193597"/>
            <a:ext cx="2322521" cy="45927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58" dirty="0"/>
              <a:t>Validate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049487" y="3387960"/>
            <a:ext cx="1028705" cy="45927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58" dirty="0"/>
              <a:t>Load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211447" y="2928683"/>
            <a:ext cx="1624271" cy="45927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58" dirty="0"/>
              <a:t>Completed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211447" y="3938566"/>
            <a:ext cx="1624271" cy="45927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58" dirty="0"/>
              <a:t>Error</a:t>
            </a:r>
          </a:p>
        </p:txBody>
      </p:sp>
      <p:sp>
        <p:nvSpPr>
          <p:cNvPr id="15" name="Diamond 14"/>
          <p:cNvSpPr/>
          <p:nvPr/>
        </p:nvSpPr>
        <p:spPr>
          <a:xfrm>
            <a:off x="5393711" y="3338568"/>
            <a:ext cx="476079" cy="550606"/>
          </a:xfrm>
          <a:prstGeom prst="diamond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46"/>
          </a:p>
        </p:txBody>
      </p:sp>
      <p:cxnSp>
        <p:nvCxnSpPr>
          <p:cNvPr id="32" name="Straight Connector 31"/>
          <p:cNvCxnSpPr>
            <a:stCxn id="13" idx="2"/>
            <a:endCxn id="19" idx="0"/>
          </p:cNvCxnSpPr>
          <p:nvPr/>
        </p:nvCxnSpPr>
        <p:spPr>
          <a:xfrm flipH="1">
            <a:off x="9857656" y="2576889"/>
            <a:ext cx="1209802" cy="4788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9" idx="2"/>
            <a:endCxn id="21" idx="0"/>
          </p:cNvCxnSpPr>
          <p:nvPr/>
        </p:nvCxnSpPr>
        <p:spPr>
          <a:xfrm flipH="1">
            <a:off x="9510398" y="3515021"/>
            <a:ext cx="347258" cy="66091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2"/>
            <a:endCxn id="22" idx="0"/>
          </p:cNvCxnSpPr>
          <p:nvPr/>
        </p:nvCxnSpPr>
        <p:spPr>
          <a:xfrm>
            <a:off x="9857656" y="3515021"/>
            <a:ext cx="870012" cy="66091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endCxn id="23" idx="0"/>
          </p:cNvCxnSpPr>
          <p:nvPr/>
        </p:nvCxnSpPr>
        <p:spPr>
          <a:xfrm>
            <a:off x="11067458" y="2576889"/>
            <a:ext cx="974563" cy="4788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257653" y="1927179"/>
            <a:ext cx="3170129" cy="30245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2646"/>
          </a:p>
        </p:txBody>
      </p:sp>
      <p:sp>
        <p:nvSpPr>
          <p:cNvPr id="31" name="TextBox 30"/>
          <p:cNvSpPr txBox="1"/>
          <p:nvPr/>
        </p:nvSpPr>
        <p:spPr>
          <a:xfrm rot="16200000">
            <a:off x="-1004998" y="3228025"/>
            <a:ext cx="301071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58" dirty="0" err="1"/>
              <a:t>Componentes</a:t>
            </a:r>
            <a:endParaRPr lang="en-GB" sz="2058" dirty="0"/>
          </a:p>
        </p:txBody>
      </p:sp>
      <p:sp>
        <p:nvSpPr>
          <p:cNvPr id="35" name="TextBox 34"/>
          <p:cNvSpPr txBox="1"/>
          <p:nvPr/>
        </p:nvSpPr>
        <p:spPr>
          <a:xfrm rot="16200000">
            <a:off x="2332841" y="3228025"/>
            <a:ext cx="301071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58" dirty="0" err="1"/>
              <a:t>Acciones</a:t>
            </a:r>
            <a:endParaRPr lang="en-GB" sz="2058" dirty="0"/>
          </a:p>
        </p:txBody>
      </p:sp>
      <p:sp>
        <p:nvSpPr>
          <p:cNvPr id="37" name="TextBox 36"/>
          <p:cNvSpPr txBox="1"/>
          <p:nvPr/>
        </p:nvSpPr>
        <p:spPr>
          <a:xfrm rot="16200000">
            <a:off x="7172051" y="3183451"/>
            <a:ext cx="301071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58" dirty="0" err="1"/>
              <a:t>Redcuer</a:t>
            </a:r>
            <a:endParaRPr lang="en-GB" sz="2058" dirty="0"/>
          </a:p>
        </p:txBody>
      </p:sp>
      <p:sp>
        <p:nvSpPr>
          <p:cNvPr id="39" name="Rounded Rectangle 38"/>
          <p:cNvSpPr/>
          <p:nvPr/>
        </p:nvSpPr>
        <p:spPr>
          <a:xfrm>
            <a:off x="786008" y="2437261"/>
            <a:ext cx="2322521" cy="45927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58" dirty="0"/>
              <a:t>Container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772943" y="4199129"/>
            <a:ext cx="2322521" cy="45927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58" dirty="0" err="1"/>
              <a:t>Presentacional</a:t>
            </a:r>
            <a:endParaRPr lang="en-GB" sz="2058" dirty="0"/>
          </a:p>
        </p:txBody>
      </p:sp>
      <p:sp>
        <p:nvSpPr>
          <p:cNvPr id="41" name="Rounded Rectangle 40"/>
          <p:cNvSpPr/>
          <p:nvPr/>
        </p:nvSpPr>
        <p:spPr>
          <a:xfrm>
            <a:off x="3941202" y="5105688"/>
            <a:ext cx="3801168" cy="101099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58" dirty="0"/>
              <a:t>API, Business, … (plain vanilla </a:t>
            </a:r>
            <a:r>
              <a:rPr lang="en-GB" sz="2058" dirty="0" err="1"/>
              <a:t>js</a:t>
            </a:r>
            <a:r>
              <a:rPr lang="en-GB" sz="2058" dirty="0"/>
              <a:t>)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349835" y="2896539"/>
            <a:ext cx="11202" cy="13025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1573873" y="2896539"/>
            <a:ext cx="11202" cy="13025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655859" y="2993316"/>
            <a:ext cx="1389032" cy="111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23" dirty="0" err="1"/>
              <a:t>Mapeo</a:t>
            </a:r>
            <a:r>
              <a:rPr lang="en-GB" sz="1323" dirty="0"/>
              <a:t> de </a:t>
            </a:r>
            <a:r>
              <a:rPr lang="en-GB" sz="1323" dirty="0" err="1"/>
              <a:t>acciones</a:t>
            </a:r>
            <a:r>
              <a:rPr lang="en-GB" sz="1323" dirty="0"/>
              <a:t> y </a:t>
            </a:r>
            <a:r>
              <a:rPr lang="en-GB" sz="1323" dirty="0" err="1"/>
              <a:t>estado</a:t>
            </a:r>
            <a:r>
              <a:rPr lang="en-GB" sz="1323" dirty="0"/>
              <a:t> a </a:t>
            </a:r>
            <a:r>
              <a:rPr lang="en-GB" sz="1323" dirty="0" err="1"/>
              <a:t>componente</a:t>
            </a:r>
            <a:r>
              <a:rPr lang="en-GB" sz="1323" dirty="0"/>
              <a:t> “tonto”</a:t>
            </a:r>
          </a:p>
        </p:txBody>
      </p:sp>
      <p:cxnSp>
        <p:nvCxnSpPr>
          <p:cNvPr id="9" name="Elbow Connector 8"/>
          <p:cNvCxnSpPr>
            <a:stCxn id="26" idx="1"/>
            <a:endCxn id="39" idx="0"/>
          </p:cNvCxnSpPr>
          <p:nvPr/>
        </p:nvCxnSpPr>
        <p:spPr>
          <a:xfrm rot="10800000">
            <a:off x="1947269" y="2437261"/>
            <a:ext cx="1637340" cy="1002170"/>
          </a:xfrm>
          <a:prstGeom prst="bentConnector4">
            <a:avLst>
              <a:gd name="adj1" fmla="val 14538"/>
              <a:gd name="adj2" fmla="val 133533"/>
            </a:avLst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37" idx="3"/>
            <a:endCxn id="39" idx="0"/>
          </p:cNvCxnSpPr>
          <p:nvPr/>
        </p:nvCxnSpPr>
        <p:spPr>
          <a:xfrm rot="16200000" flipH="1" flipV="1">
            <a:off x="5035011" y="-1205137"/>
            <a:ext cx="554655" cy="6730139"/>
          </a:xfrm>
          <a:prstGeom prst="bentConnector3">
            <a:avLst>
              <a:gd name="adj1" fmla="val 58785"/>
            </a:avLst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0" idx="3"/>
            <a:endCxn id="28" idx="1"/>
          </p:cNvCxnSpPr>
          <p:nvPr/>
        </p:nvCxnSpPr>
        <p:spPr>
          <a:xfrm flipV="1">
            <a:off x="3095463" y="3617599"/>
            <a:ext cx="954023" cy="81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4314597" y="3877972"/>
            <a:ext cx="0" cy="12380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4651883" y="3848836"/>
            <a:ext cx="25203" cy="12568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28" idx="3"/>
            <a:endCxn id="15" idx="1"/>
          </p:cNvCxnSpPr>
          <p:nvPr/>
        </p:nvCxnSpPr>
        <p:spPr>
          <a:xfrm flipV="1">
            <a:off x="5078192" y="3613871"/>
            <a:ext cx="315519" cy="37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5" idx="3"/>
            <a:endCxn id="29" idx="1"/>
          </p:cNvCxnSpPr>
          <p:nvPr/>
        </p:nvCxnSpPr>
        <p:spPr>
          <a:xfrm flipV="1">
            <a:off x="5869790" y="3158322"/>
            <a:ext cx="341657" cy="4555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457888" y="1986013"/>
            <a:ext cx="1389032" cy="906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23" dirty="0" err="1"/>
              <a:t>Lleva</a:t>
            </a:r>
            <a:r>
              <a:rPr lang="en-GB" sz="1323" dirty="0"/>
              <a:t> </a:t>
            </a:r>
            <a:r>
              <a:rPr lang="en-GB" sz="1323" dirty="0" err="1"/>
              <a:t>como</a:t>
            </a:r>
            <a:r>
              <a:rPr lang="en-GB" sz="1323" dirty="0"/>
              <a:t> </a:t>
            </a:r>
            <a:r>
              <a:rPr lang="en-GB" sz="1323" dirty="0" err="1"/>
              <a:t>parametro</a:t>
            </a:r>
            <a:r>
              <a:rPr lang="en-GB" sz="1323" dirty="0"/>
              <a:t> el member que se ha </a:t>
            </a:r>
            <a:r>
              <a:rPr lang="en-GB" sz="1323" dirty="0" err="1"/>
              <a:t>cargado</a:t>
            </a:r>
            <a:endParaRPr lang="en-GB" sz="1323" dirty="0"/>
          </a:p>
        </p:txBody>
      </p:sp>
      <p:cxnSp>
        <p:nvCxnSpPr>
          <p:cNvPr id="60" name="Straight Arrow Connector 59"/>
          <p:cNvCxnSpPr>
            <a:endCxn id="13" idx="1"/>
          </p:cNvCxnSpPr>
          <p:nvPr/>
        </p:nvCxnSpPr>
        <p:spPr>
          <a:xfrm flipV="1">
            <a:off x="7821717" y="2347250"/>
            <a:ext cx="1380631" cy="7886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8687061" y="1290299"/>
            <a:ext cx="2040607" cy="703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23" dirty="0"/>
              <a:t>El reducer </a:t>
            </a:r>
            <a:r>
              <a:rPr lang="en-GB" sz="1323" dirty="0" err="1"/>
              <a:t>recibe</a:t>
            </a:r>
            <a:r>
              <a:rPr lang="en-GB" sz="1323" dirty="0"/>
              <a:t> </a:t>
            </a:r>
            <a:r>
              <a:rPr lang="en-GB" sz="1323" dirty="0" err="1"/>
              <a:t>esa</a:t>
            </a:r>
            <a:r>
              <a:rPr lang="en-GB" sz="1323" dirty="0"/>
              <a:t> </a:t>
            </a:r>
            <a:r>
              <a:rPr lang="en-GB" sz="1323" dirty="0" err="1"/>
              <a:t>acción</a:t>
            </a:r>
            <a:r>
              <a:rPr lang="en-GB" sz="1323" dirty="0"/>
              <a:t> y </a:t>
            </a:r>
            <a:r>
              <a:rPr lang="en-GB" sz="1323" dirty="0" err="1"/>
              <a:t>actualiza</a:t>
            </a:r>
            <a:r>
              <a:rPr lang="en-GB" sz="1323" dirty="0"/>
              <a:t> el </a:t>
            </a:r>
            <a:r>
              <a:rPr lang="en-GB" sz="1323" dirty="0" err="1"/>
              <a:t>estado</a:t>
            </a:r>
            <a:endParaRPr lang="en-GB" sz="1323" dirty="0"/>
          </a:p>
        </p:txBody>
      </p:sp>
      <p:cxnSp>
        <p:nvCxnSpPr>
          <p:cNvPr id="64" name="Elbow Connector 63"/>
          <p:cNvCxnSpPr>
            <a:stCxn id="6" idx="2"/>
            <a:endCxn id="40" idx="1"/>
          </p:cNvCxnSpPr>
          <p:nvPr/>
        </p:nvCxnSpPr>
        <p:spPr>
          <a:xfrm rot="5400000" flipH="1">
            <a:off x="5543923" y="-342211"/>
            <a:ext cx="522917" cy="10064877"/>
          </a:xfrm>
          <a:prstGeom prst="bentConnector4">
            <a:avLst>
              <a:gd name="adj1" fmla="val -291338"/>
              <a:gd name="adj2" fmla="val 103339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865825" y="5328573"/>
            <a:ext cx="2040607" cy="906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23" dirty="0"/>
              <a:t>El </a:t>
            </a:r>
            <a:r>
              <a:rPr lang="en-GB" sz="1323" dirty="0" err="1"/>
              <a:t>estado</a:t>
            </a:r>
            <a:r>
              <a:rPr lang="en-GB" sz="1323" dirty="0"/>
              <a:t> cambia </a:t>
            </a:r>
            <a:r>
              <a:rPr lang="en-GB" sz="1323" dirty="0" err="1"/>
              <a:t>toca</a:t>
            </a:r>
            <a:r>
              <a:rPr lang="en-GB" sz="1323" dirty="0"/>
              <a:t> </a:t>
            </a:r>
            <a:r>
              <a:rPr lang="en-GB" sz="1323" dirty="0" err="1"/>
              <a:t>redibujar</a:t>
            </a:r>
            <a:r>
              <a:rPr lang="en-GB" sz="1323" dirty="0"/>
              <a:t> (</a:t>
            </a:r>
            <a:r>
              <a:rPr lang="en-GB" sz="1323" dirty="0" err="1"/>
              <a:t>lanzar</a:t>
            </a:r>
            <a:r>
              <a:rPr lang="en-GB" sz="1323" dirty="0"/>
              <a:t> render </a:t>
            </a:r>
            <a:r>
              <a:rPr lang="en-GB" sz="1323" dirty="0" err="1"/>
              <a:t>donde</a:t>
            </a:r>
            <a:r>
              <a:rPr lang="en-GB" sz="1323" dirty="0"/>
              <a:t> </a:t>
            </a:r>
            <a:r>
              <a:rPr lang="en-GB" sz="1323" dirty="0" err="1"/>
              <a:t>este</a:t>
            </a:r>
            <a:r>
              <a:rPr lang="en-GB" sz="1323" dirty="0"/>
              <a:t> </a:t>
            </a:r>
            <a:r>
              <a:rPr lang="en-GB" sz="1323" dirty="0" err="1"/>
              <a:t>conectado</a:t>
            </a:r>
            <a:r>
              <a:rPr lang="en-GB" sz="1323" dirty="0"/>
              <a:t> y </a:t>
            </a:r>
            <a:r>
              <a:rPr lang="en-GB" sz="1323" dirty="0" err="1"/>
              <a:t>donde</a:t>
            </a:r>
            <a:r>
              <a:rPr lang="en-GB" sz="1323" dirty="0"/>
              <a:t> </a:t>
            </a:r>
            <a:r>
              <a:rPr lang="en-GB" sz="1323" dirty="0" err="1"/>
              <a:t>haya</a:t>
            </a:r>
            <a:r>
              <a:rPr lang="en-GB" sz="1323" dirty="0"/>
              <a:t> </a:t>
            </a:r>
            <a:r>
              <a:rPr lang="en-GB" sz="1323" dirty="0" err="1"/>
              <a:t>cambiado</a:t>
            </a:r>
            <a:r>
              <a:rPr lang="en-GB" sz="1323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09471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9" grpId="0" animBg="1"/>
      <p:bldP spid="21" grpId="0" animBg="1"/>
      <p:bldP spid="22" grpId="0" animBg="1"/>
      <p:bldP spid="23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15" grpId="0" animBg="1"/>
      <p:bldP spid="33" grpId="0" animBg="1"/>
      <p:bldP spid="31" grpId="0"/>
      <p:bldP spid="35" grpId="0"/>
      <p:bldP spid="37" grpId="0"/>
      <p:bldP spid="39" grpId="0" animBg="1"/>
      <p:bldP spid="40" grpId="0" animBg="1"/>
      <p:bldP spid="41" grpId="0" animBg="1"/>
      <p:bldP spid="7" grpId="0"/>
      <p:bldP spid="59" grpId="0"/>
      <p:bldP spid="62" grpId="0"/>
      <p:bldP spid="66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Reglas básicas</a:t>
            </a:r>
            <a:endParaRPr lang="es-ES_trad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226" y="1337382"/>
            <a:ext cx="2981646" cy="16752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64" y="3147496"/>
            <a:ext cx="2966475" cy="16686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863" y="4950998"/>
            <a:ext cx="2962009" cy="166907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648277" y="1384426"/>
            <a:ext cx="9496386" cy="7396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Las </a:t>
            </a:r>
            <a:r>
              <a:rPr lang="en-US" sz="2646" dirty="0" err="1"/>
              <a:t>funciones</a:t>
            </a:r>
            <a:r>
              <a:rPr lang="en-US" sz="2646" dirty="0"/>
              <a:t> de un reducer son </a:t>
            </a:r>
            <a:r>
              <a:rPr lang="en-US" sz="2646" dirty="0" err="1"/>
              <a:t>puras</a:t>
            </a:r>
            <a:r>
              <a:rPr lang="en-US" sz="2646" dirty="0"/>
              <a:t>.</a:t>
            </a:r>
            <a:endParaRPr lang="es-ES" sz="2646" dirty="0"/>
          </a:p>
        </p:txBody>
      </p:sp>
      <p:sp>
        <p:nvSpPr>
          <p:cNvPr id="9" name="Rectangle 8"/>
          <p:cNvSpPr/>
          <p:nvPr/>
        </p:nvSpPr>
        <p:spPr>
          <a:xfrm>
            <a:off x="3648275" y="2389901"/>
            <a:ext cx="9496387" cy="7979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Una </a:t>
            </a:r>
            <a:r>
              <a:rPr lang="en-US" sz="2646" dirty="0" err="1"/>
              <a:t>acción</a:t>
            </a:r>
            <a:r>
              <a:rPr lang="en-US" sz="2646" dirty="0"/>
              <a:t> no </a:t>
            </a:r>
            <a:r>
              <a:rPr lang="en-US" sz="2646" dirty="0" err="1"/>
              <a:t>debería</a:t>
            </a:r>
            <a:r>
              <a:rPr lang="en-US" sz="2646" dirty="0"/>
              <a:t> de </a:t>
            </a:r>
            <a:r>
              <a:rPr lang="en-US" sz="2646" dirty="0" err="1"/>
              <a:t>tener</a:t>
            </a:r>
            <a:r>
              <a:rPr lang="en-US" sz="2646" dirty="0"/>
              <a:t> </a:t>
            </a:r>
            <a:r>
              <a:rPr lang="en-US" sz="2646" dirty="0" err="1"/>
              <a:t>más</a:t>
            </a:r>
            <a:r>
              <a:rPr lang="en-US" sz="2646" dirty="0"/>
              <a:t> de </a:t>
            </a:r>
            <a:r>
              <a:rPr lang="en-US" sz="2646" dirty="0" err="1"/>
              <a:t>aprox</a:t>
            </a:r>
            <a:r>
              <a:rPr lang="en-US" sz="2646" dirty="0"/>
              <a:t>. 20 </a:t>
            </a:r>
            <a:r>
              <a:rPr lang="en-US" sz="2646" dirty="0" err="1"/>
              <a:t>líneas</a:t>
            </a:r>
            <a:r>
              <a:rPr lang="en-US" sz="2646" dirty="0"/>
              <a:t> de </a:t>
            </a:r>
            <a:r>
              <a:rPr lang="en-US" sz="2646" dirty="0" err="1"/>
              <a:t>código</a:t>
            </a:r>
            <a:r>
              <a:rPr lang="en-US" sz="2646" dirty="0"/>
              <a:t>.</a:t>
            </a:r>
            <a:endParaRPr lang="es-ES" sz="2646" dirty="0"/>
          </a:p>
        </p:txBody>
      </p:sp>
      <p:sp>
        <p:nvSpPr>
          <p:cNvPr id="10" name="Rectangle 9"/>
          <p:cNvSpPr/>
          <p:nvPr/>
        </p:nvSpPr>
        <p:spPr>
          <a:xfrm>
            <a:off x="3648275" y="4517332"/>
            <a:ext cx="9496387" cy="7860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Un reducer </a:t>
            </a:r>
            <a:r>
              <a:rPr lang="en-US" sz="2646" dirty="0" err="1"/>
              <a:t>jamás</a:t>
            </a:r>
            <a:r>
              <a:rPr lang="en-US" sz="2646" dirty="0"/>
              <a:t> </a:t>
            </a:r>
            <a:r>
              <a:rPr lang="en-US" sz="2646" dirty="0" err="1"/>
              <a:t>debe</a:t>
            </a:r>
            <a:r>
              <a:rPr lang="en-US" sz="2646" dirty="0"/>
              <a:t> </a:t>
            </a:r>
            <a:r>
              <a:rPr lang="en-US" sz="2646" dirty="0" err="1"/>
              <a:t>lanzar</a:t>
            </a:r>
            <a:r>
              <a:rPr lang="en-US" sz="2646" dirty="0"/>
              <a:t> </a:t>
            </a:r>
            <a:r>
              <a:rPr lang="en-US" sz="2646" dirty="0" err="1"/>
              <a:t>una</a:t>
            </a:r>
            <a:r>
              <a:rPr lang="en-US" sz="2646" dirty="0"/>
              <a:t> </a:t>
            </a:r>
            <a:r>
              <a:rPr lang="en-US" sz="2646" dirty="0" err="1"/>
              <a:t>acción</a:t>
            </a:r>
            <a:r>
              <a:rPr lang="en-US" sz="2646" dirty="0"/>
              <a:t>.</a:t>
            </a:r>
            <a:endParaRPr lang="es-ES" sz="2646" dirty="0"/>
          </a:p>
        </p:txBody>
      </p:sp>
      <p:sp>
        <p:nvSpPr>
          <p:cNvPr id="11" name="Rectangle 10"/>
          <p:cNvSpPr/>
          <p:nvPr/>
        </p:nvSpPr>
        <p:spPr>
          <a:xfrm>
            <a:off x="3648275" y="5569212"/>
            <a:ext cx="9496387" cy="1047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Un </a:t>
            </a:r>
            <a:r>
              <a:rPr lang="en-US" sz="2646" dirty="0" err="1"/>
              <a:t>componente</a:t>
            </a:r>
            <a:r>
              <a:rPr lang="en-US" sz="2646" dirty="0"/>
              <a:t> </a:t>
            </a:r>
            <a:r>
              <a:rPr lang="en-US" sz="2646" dirty="0" err="1"/>
              <a:t>presentacional</a:t>
            </a:r>
            <a:r>
              <a:rPr lang="en-US" sz="2646" dirty="0"/>
              <a:t> no </a:t>
            </a:r>
            <a:r>
              <a:rPr lang="en-US" sz="2646" dirty="0" err="1"/>
              <a:t>debe</a:t>
            </a:r>
            <a:r>
              <a:rPr lang="en-US" sz="2646" dirty="0"/>
              <a:t> saber </a:t>
            </a:r>
            <a:r>
              <a:rPr lang="en-US" sz="2646" dirty="0" err="1"/>
              <a:t>ni</a:t>
            </a:r>
            <a:r>
              <a:rPr lang="en-US" sz="2646" dirty="0"/>
              <a:t> lo que </a:t>
            </a:r>
            <a:r>
              <a:rPr lang="en-US" sz="2646" dirty="0" err="1"/>
              <a:t>es</a:t>
            </a:r>
            <a:r>
              <a:rPr lang="en-US" sz="2646" dirty="0"/>
              <a:t> </a:t>
            </a:r>
            <a:r>
              <a:rPr lang="en-US" sz="2646" dirty="0" err="1"/>
              <a:t>una</a:t>
            </a:r>
            <a:r>
              <a:rPr lang="en-US" sz="2646" dirty="0"/>
              <a:t> </a:t>
            </a:r>
            <a:r>
              <a:rPr lang="en-US" sz="2646" dirty="0" err="1"/>
              <a:t>acción</a:t>
            </a:r>
            <a:r>
              <a:rPr lang="en-US" sz="2646" dirty="0"/>
              <a:t>, </a:t>
            </a:r>
            <a:r>
              <a:rPr lang="en-US" sz="2646" dirty="0" err="1"/>
              <a:t>ni</a:t>
            </a:r>
            <a:r>
              <a:rPr lang="en-US" sz="2646" dirty="0"/>
              <a:t> un reducer, </a:t>
            </a:r>
            <a:r>
              <a:rPr lang="en-US" sz="2646" dirty="0" err="1"/>
              <a:t>ni</a:t>
            </a:r>
            <a:r>
              <a:rPr lang="en-US" sz="2646" dirty="0"/>
              <a:t> un dispatch</a:t>
            </a:r>
            <a:endParaRPr lang="es-ES" sz="2646" dirty="0"/>
          </a:p>
        </p:txBody>
      </p:sp>
      <p:sp>
        <p:nvSpPr>
          <p:cNvPr id="12" name="Rectangle 11"/>
          <p:cNvSpPr/>
          <p:nvPr/>
        </p:nvSpPr>
        <p:spPr>
          <a:xfrm>
            <a:off x="3648275" y="3453616"/>
            <a:ext cx="9496387" cy="7979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dirty="0"/>
              <a:t>Una </a:t>
            </a:r>
            <a:r>
              <a:rPr lang="en-US" sz="2646" dirty="0" err="1"/>
              <a:t>acción</a:t>
            </a:r>
            <a:r>
              <a:rPr lang="en-US" sz="2646" dirty="0"/>
              <a:t> </a:t>
            </a:r>
            <a:r>
              <a:rPr lang="en-US" sz="2646" dirty="0" err="1"/>
              <a:t>en</a:t>
            </a:r>
            <a:r>
              <a:rPr lang="en-US" sz="2646" dirty="0"/>
              <a:t> </a:t>
            </a:r>
            <a:r>
              <a:rPr lang="en-US" sz="2646" dirty="0" err="1"/>
              <a:t>caso</a:t>
            </a:r>
            <a:r>
              <a:rPr lang="en-US" sz="2646" dirty="0"/>
              <a:t> de </a:t>
            </a:r>
            <a:r>
              <a:rPr lang="en-US" sz="2646" dirty="0" err="1"/>
              <a:t>ejecutar</a:t>
            </a:r>
            <a:r>
              <a:rPr lang="en-US" sz="2646" dirty="0"/>
              <a:t> </a:t>
            </a:r>
            <a:r>
              <a:rPr lang="en-US" sz="2646" dirty="0" err="1"/>
              <a:t>código</a:t>
            </a:r>
            <a:r>
              <a:rPr lang="en-US" sz="2646" dirty="0"/>
              <a:t> (</a:t>
            </a:r>
            <a:r>
              <a:rPr lang="en-US" sz="2646" dirty="0" err="1"/>
              <a:t>ej</a:t>
            </a:r>
            <a:r>
              <a:rPr lang="en-US" sz="2646" dirty="0"/>
              <a:t> </a:t>
            </a:r>
            <a:r>
              <a:rPr lang="en-US" sz="2646" dirty="0" err="1"/>
              <a:t>llamada</a:t>
            </a:r>
            <a:r>
              <a:rPr lang="en-US" sz="2646" dirty="0"/>
              <a:t> </a:t>
            </a:r>
            <a:r>
              <a:rPr lang="en-US" sz="2646" dirty="0" err="1"/>
              <a:t>api</a:t>
            </a:r>
            <a:r>
              <a:rPr lang="en-US" sz="2646" dirty="0"/>
              <a:t>) </a:t>
            </a:r>
            <a:r>
              <a:rPr lang="en-US" sz="2646" dirty="0" err="1"/>
              <a:t>debe</a:t>
            </a:r>
            <a:r>
              <a:rPr lang="en-US" sz="2646" dirty="0"/>
              <a:t> </a:t>
            </a:r>
            <a:r>
              <a:rPr lang="en-US" sz="2646" dirty="0" err="1"/>
              <a:t>llamar</a:t>
            </a:r>
            <a:r>
              <a:rPr lang="en-US" sz="2646" dirty="0"/>
              <a:t> </a:t>
            </a:r>
            <a:r>
              <a:rPr lang="en-US" sz="2646" dirty="0" err="1"/>
              <a:t>siempre</a:t>
            </a:r>
            <a:r>
              <a:rPr lang="en-US" sz="2646" dirty="0"/>
              <a:t> a un </a:t>
            </a:r>
            <a:r>
              <a:rPr lang="en-US" sz="2646" dirty="0" err="1"/>
              <a:t>tercero</a:t>
            </a:r>
            <a:r>
              <a:rPr lang="en-US" sz="2646" dirty="0"/>
              <a:t> (e.g. </a:t>
            </a:r>
            <a:r>
              <a:rPr lang="en-US" sz="2646" dirty="0" err="1"/>
              <a:t>clase</a:t>
            </a:r>
            <a:r>
              <a:rPr lang="en-US" sz="2646" dirty="0"/>
              <a:t> plain vanilla </a:t>
            </a:r>
            <a:r>
              <a:rPr lang="en-US" sz="2646" dirty="0" err="1"/>
              <a:t>javascript</a:t>
            </a:r>
            <a:r>
              <a:rPr lang="en-US" sz="2646" dirty="0"/>
              <a:t>).</a:t>
            </a:r>
            <a:endParaRPr lang="es-ES" sz="2646" dirty="0"/>
          </a:p>
        </p:txBody>
      </p:sp>
    </p:spTree>
    <p:extLst>
      <p:ext uri="{BB962C8B-B14F-4D97-AF65-F5344CB8AC3E}">
        <p14:creationId xmlns:p14="http://schemas.microsoft.com/office/powerpoint/2010/main" val="136199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CEA23A4-DA25-4EC2-9E8C-2CCF6DBA6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WorkShopTime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F39C787-BE4A-49AC-936E-59917B31F6A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897688"/>
            <a:ext cx="661988" cy="468312"/>
          </a:xfrm>
        </p:spPr>
        <p:txBody>
          <a:bodyPr/>
          <a:lstStyle/>
          <a:p>
            <a:fld id="{C0C6E1E5-C711-49C2-AC1C-A8C0A200779D}" type="slidenum">
              <a:rPr lang="es-ES" smtClean="0">
                <a:cs typeface="Segoe UI Light" panose="020B0502040204020203" pitchFamily="34" charset="0"/>
              </a:rPr>
              <a:pPr/>
              <a:t>76</a:t>
            </a:fld>
            <a:endParaRPr lang="es-ES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016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Typescript</a:t>
            </a:r>
            <a:endParaRPr lang="es-ES_tradnl" dirty="0"/>
          </a:p>
        </p:txBody>
      </p:sp>
      <p:sp>
        <p:nvSpPr>
          <p:cNvPr id="6" name="Rectangle 5"/>
          <p:cNvSpPr/>
          <p:nvPr/>
        </p:nvSpPr>
        <p:spPr>
          <a:xfrm>
            <a:off x="566229" y="1628526"/>
            <a:ext cx="12311931" cy="895813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352" dirty="0"/>
              <a:t>Typescript </a:t>
            </a:r>
            <a:r>
              <a:rPr lang="en-GB" sz="2352" dirty="0" err="1"/>
              <a:t>es</a:t>
            </a:r>
            <a:r>
              <a:rPr lang="en-GB" sz="2352" dirty="0"/>
              <a:t> un </a:t>
            </a:r>
            <a:r>
              <a:rPr lang="en-GB" sz="2352" dirty="0" err="1"/>
              <a:t>lenguaje</a:t>
            </a:r>
            <a:r>
              <a:rPr lang="en-GB" sz="2352" dirty="0"/>
              <a:t> open source, </a:t>
            </a:r>
            <a:r>
              <a:rPr lang="en-GB" sz="2352" dirty="0" err="1"/>
              <a:t>cuyo</a:t>
            </a:r>
            <a:r>
              <a:rPr lang="en-GB" sz="2352" dirty="0"/>
              <a:t> </a:t>
            </a:r>
            <a:r>
              <a:rPr lang="en-GB" sz="2352" dirty="0" err="1"/>
              <a:t>resultado</a:t>
            </a:r>
            <a:r>
              <a:rPr lang="en-GB" sz="2352" dirty="0"/>
              <a:t> de </a:t>
            </a:r>
            <a:r>
              <a:rPr lang="en-GB" sz="2352" dirty="0" err="1"/>
              <a:t>transpilación</a:t>
            </a:r>
            <a:r>
              <a:rPr lang="en-GB" sz="2352" dirty="0"/>
              <a:t> </a:t>
            </a:r>
            <a:r>
              <a:rPr lang="en-GB" sz="2352" dirty="0" err="1"/>
              <a:t>puede</a:t>
            </a:r>
            <a:r>
              <a:rPr lang="en-GB" sz="2352" dirty="0"/>
              <a:t> </a:t>
            </a:r>
            <a:r>
              <a:rPr lang="en-GB" sz="2352" dirty="0" err="1"/>
              <a:t>ser</a:t>
            </a:r>
            <a:r>
              <a:rPr lang="en-GB" sz="2352" dirty="0"/>
              <a:t> ES5 o ES6 (</a:t>
            </a:r>
            <a:r>
              <a:rPr lang="en-GB" sz="2352" dirty="0" err="1"/>
              <a:t>es</a:t>
            </a:r>
            <a:r>
              <a:rPr lang="en-GB" sz="2352" dirty="0"/>
              <a:t> </a:t>
            </a:r>
            <a:r>
              <a:rPr lang="en-GB" sz="2352" dirty="0" err="1"/>
              <a:t>decir</a:t>
            </a:r>
            <a:r>
              <a:rPr lang="en-GB" sz="2352" dirty="0"/>
              <a:t> </a:t>
            </a:r>
            <a:r>
              <a:rPr lang="en-GB" sz="2352" dirty="0" err="1"/>
              <a:t>javascript</a:t>
            </a:r>
            <a:r>
              <a:rPr lang="en-GB" sz="2352" dirty="0"/>
              <a:t>), </a:t>
            </a:r>
            <a:r>
              <a:rPr lang="en-GB" sz="2352" dirty="0" err="1"/>
              <a:t>ideado</a:t>
            </a:r>
            <a:r>
              <a:rPr lang="en-GB" sz="2352" dirty="0"/>
              <a:t> </a:t>
            </a:r>
            <a:r>
              <a:rPr lang="en-GB" sz="2352" dirty="0" err="1"/>
              <a:t>por</a:t>
            </a:r>
            <a:r>
              <a:rPr lang="en-GB" sz="2352" dirty="0"/>
              <a:t> Microsoft, </a:t>
            </a:r>
            <a:r>
              <a:rPr lang="en-GB" sz="2352" dirty="0" err="1"/>
              <a:t>adoptado</a:t>
            </a:r>
            <a:r>
              <a:rPr lang="en-GB" sz="2352" dirty="0"/>
              <a:t> </a:t>
            </a:r>
            <a:r>
              <a:rPr lang="en-GB" sz="2352" dirty="0" err="1"/>
              <a:t>por</a:t>
            </a:r>
            <a:r>
              <a:rPr lang="en-GB" sz="2352" dirty="0"/>
              <a:t> </a:t>
            </a:r>
            <a:r>
              <a:rPr lang="en-GB" sz="2352" dirty="0" err="1"/>
              <a:t>empresas</a:t>
            </a:r>
            <a:r>
              <a:rPr lang="en-GB" sz="2352" dirty="0"/>
              <a:t> </a:t>
            </a:r>
            <a:r>
              <a:rPr lang="en-GB" sz="2352" dirty="0" err="1"/>
              <a:t>como</a:t>
            </a:r>
            <a:r>
              <a:rPr lang="en-GB" sz="2352" dirty="0"/>
              <a:t> Google.</a:t>
            </a:r>
            <a:endParaRPr lang="es-ES" sz="2352" dirty="0"/>
          </a:p>
        </p:txBody>
      </p:sp>
      <p:sp>
        <p:nvSpPr>
          <p:cNvPr id="7" name="Rectangle 6"/>
          <p:cNvSpPr/>
          <p:nvPr/>
        </p:nvSpPr>
        <p:spPr>
          <a:xfrm>
            <a:off x="566229" y="2608635"/>
            <a:ext cx="12311931" cy="926839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352" dirty="0" err="1"/>
              <a:t>Es</a:t>
            </a:r>
            <a:r>
              <a:rPr lang="en-GB" sz="2352" dirty="0"/>
              <a:t> 100% compatible con </a:t>
            </a:r>
            <a:r>
              <a:rPr lang="en-GB" sz="2352" dirty="0" err="1"/>
              <a:t>javascript</a:t>
            </a:r>
            <a:r>
              <a:rPr lang="en-GB" sz="2352" dirty="0"/>
              <a:t>, solo </a:t>
            </a:r>
            <a:r>
              <a:rPr lang="en-GB" sz="2352" dirty="0" err="1"/>
              <a:t>tenemos</a:t>
            </a:r>
            <a:r>
              <a:rPr lang="en-GB" sz="2352" dirty="0"/>
              <a:t> que </a:t>
            </a:r>
            <a:r>
              <a:rPr lang="en-GB" sz="2352" dirty="0" err="1"/>
              <a:t>hacer</a:t>
            </a:r>
            <a:r>
              <a:rPr lang="en-GB" sz="2352" dirty="0"/>
              <a:t> la </a:t>
            </a:r>
            <a:r>
              <a:rPr lang="en-GB" sz="2352" dirty="0" err="1"/>
              <a:t>prueba</a:t>
            </a:r>
            <a:r>
              <a:rPr lang="en-GB" sz="2352" dirty="0"/>
              <a:t> y </a:t>
            </a:r>
            <a:r>
              <a:rPr lang="en-GB" sz="2352" dirty="0" err="1"/>
              <a:t>renombrar</a:t>
            </a:r>
            <a:r>
              <a:rPr lang="en-GB" sz="2352" dirty="0"/>
              <a:t> un .</a:t>
            </a:r>
            <a:r>
              <a:rPr lang="en-GB" sz="2352" dirty="0" err="1"/>
              <a:t>js</a:t>
            </a:r>
            <a:r>
              <a:rPr lang="en-GB" sz="2352" dirty="0"/>
              <a:t> a .</a:t>
            </a:r>
            <a:r>
              <a:rPr lang="en-GB" sz="2352" dirty="0" err="1"/>
              <a:t>ts</a:t>
            </a:r>
            <a:r>
              <a:rPr lang="en-GB" sz="2352" dirty="0"/>
              <a:t> y </a:t>
            </a:r>
            <a:r>
              <a:rPr lang="en-GB" sz="2352" dirty="0" err="1"/>
              <a:t>sigue</a:t>
            </a:r>
            <a:r>
              <a:rPr lang="en-GB" sz="2352" dirty="0"/>
              <a:t> </a:t>
            </a:r>
            <a:r>
              <a:rPr lang="en-GB" sz="2352" dirty="0" err="1"/>
              <a:t>funcionando</a:t>
            </a:r>
            <a:r>
              <a:rPr lang="en-GB" sz="2352" dirty="0"/>
              <a:t>.</a:t>
            </a:r>
            <a:endParaRPr lang="es-ES" sz="2352" dirty="0"/>
          </a:p>
        </p:txBody>
      </p:sp>
      <p:sp>
        <p:nvSpPr>
          <p:cNvPr id="8" name="Rectangle 7"/>
          <p:cNvSpPr/>
          <p:nvPr/>
        </p:nvSpPr>
        <p:spPr>
          <a:xfrm>
            <a:off x="566229" y="3640451"/>
            <a:ext cx="12311931" cy="877340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352" dirty="0"/>
              <a:t>¿ Qué nos da? Dos características principales: tipos + </a:t>
            </a:r>
            <a:r>
              <a:rPr lang="es-ES" sz="2352" dirty="0" err="1"/>
              <a:t>intellisense</a:t>
            </a:r>
            <a:r>
              <a:rPr lang="es-ES" sz="2352" dirty="0"/>
              <a:t> y errores en tiempo de </a:t>
            </a:r>
            <a:r>
              <a:rPr lang="es-ES" sz="2352" dirty="0" err="1"/>
              <a:t>transpilación</a:t>
            </a:r>
            <a:r>
              <a:rPr lang="es-ES" sz="2352" dirty="0"/>
              <a:t>… dejándonos también puerta abierta a lo dinámico (</a:t>
            </a:r>
            <a:r>
              <a:rPr lang="es-ES" sz="2352" dirty="0" err="1"/>
              <a:t>e.g</a:t>
            </a:r>
            <a:r>
              <a:rPr lang="es-ES" sz="2352" dirty="0"/>
              <a:t>. </a:t>
            </a:r>
            <a:r>
              <a:rPr lang="es-ES" sz="2352" dirty="0" err="1"/>
              <a:t>any</a:t>
            </a:r>
            <a:r>
              <a:rPr lang="es-ES" sz="2352" dirty="0"/>
              <a:t>). PRODUCTIVIDAD</a:t>
            </a:r>
          </a:p>
        </p:txBody>
      </p:sp>
      <p:sp>
        <p:nvSpPr>
          <p:cNvPr id="9" name="Rectangle 8"/>
          <p:cNvSpPr/>
          <p:nvPr/>
        </p:nvSpPr>
        <p:spPr>
          <a:xfrm>
            <a:off x="566228" y="4622768"/>
            <a:ext cx="12311931" cy="877340"/>
          </a:xfrm>
          <a:prstGeom prst="rect">
            <a:avLst/>
          </a:prstGeom>
          <a:solidFill>
            <a:srgbClr val="2D89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352" dirty="0"/>
              <a:t>El objetivo de </a:t>
            </a:r>
            <a:r>
              <a:rPr lang="es-ES" sz="2352" dirty="0" err="1"/>
              <a:t>typescript</a:t>
            </a:r>
            <a:r>
              <a:rPr lang="es-ES" sz="2352" dirty="0"/>
              <a:t> es que en unos años desaparezca, si una versión más moderna de ES incorporar dicho nivel de productividad </a:t>
            </a:r>
          </a:p>
        </p:txBody>
      </p:sp>
    </p:spTree>
    <p:extLst>
      <p:ext uri="{BB962C8B-B14F-4D97-AF65-F5344CB8AC3E}">
        <p14:creationId xmlns:p14="http://schemas.microsoft.com/office/powerpoint/2010/main" val="3088926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069277E-A941-4877-A86F-F7F094FA2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800" dirty="0"/>
              <a:t>Es un fichero donde almacenamos las opciones de compilación que vamos a usar en nuestro proyecto</a:t>
            </a:r>
          </a:p>
          <a:p>
            <a:r>
              <a:rPr lang="es-ES" sz="2800" dirty="0"/>
              <a:t>Se especifica que ficheros se incluyen o excluyen de la configuración</a:t>
            </a:r>
          </a:p>
          <a:p>
            <a:r>
              <a:rPr lang="es-ES" sz="2800" dirty="0"/>
              <a:t>Admite herencia de configuración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E1855B4-DCC7-4CBB-A78C-0F99275A8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Tsconfig.json</a:t>
            </a: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4D5003B-190E-412D-B43A-4504F0C2A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051" y="3420591"/>
            <a:ext cx="8063061" cy="373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831548"/>
      </p:ext>
    </p:extLst>
  </p:cSld>
  <p:clrMapOvr>
    <a:masterClrMapping/>
  </p:clrMapOvr>
</p:sld>
</file>

<file path=ppt/theme/theme1.xml><?xml version="1.0" encoding="utf-8"?>
<a:theme xmlns:a="http://schemas.openxmlformats.org/drawingml/2006/main" name="ENCAMINA">
  <a:themeElements>
    <a:clrScheme name="ENCAMINA">
      <a:dk1>
        <a:sysClr val="windowText" lastClr="000000"/>
      </a:dk1>
      <a:lt1>
        <a:sysClr val="window" lastClr="FFFFFF"/>
      </a:lt1>
      <a:dk2>
        <a:srgbClr val="262626"/>
      </a:dk2>
      <a:lt2>
        <a:srgbClr val="FFFFFF"/>
      </a:lt2>
      <a:accent1>
        <a:srgbClr val="00B0F0"/>
      </a:accent1>
      <a:accent2>
        <a:srgbClr val="00B050"/>
      </a:accent2>
      <a:accent3>
        <a:srgbClr val="7030A0"/>
      </a:accent3>
      <a:accent4>
        <a:srgbClr val="C00000"/>
      </a:accent4>
      <a:accent5>
        <a:srgbClr val="FFC000"/>
      </a:accent5>
      <a:accent6>
        <a:srgbClr val="0070C0"/>
      </a:accent6>
      <a:hlink>
        <a:srgbClr val="00B0F0"/>
      </a:hlink>
      <a:folHlink>
        <a:srgbClr val="00B0F0"/>
      </a:folHlink>
    </a:clrScheme>
    <a:fontScheme name="ENAMINA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600" dirty="0">
            <a:latin typeface="Segoe UI Light" panose="020B0502040204020203" pitchFamily="34" charset="0"/>
            <a:cs typeface="Segoe UI Light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NCAMINA- Plantilla base para ppt.potx" id="{6A5AC483-3710-41A3-973B-DAFFA8813CE9}" vid="{889A7838-C5C0-4868-A8D6-A048CD73F01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EE0CF886673FA469809CB134AEE7295" ma:contentTypeVersion="9" ma:contentTypeDescription="Crear nuevo documento." ma:contentTypeScope="" ma:versionID="634bc9bce23b57a9385b29d756ae0c04">
  <xsd:schema xmlns:xsd="http://www.w3.org/2001/XMLSchema" xmlns:xs="http://www.w3.org/2001/XMLSchema" xmlns:p="http://schemas.microsoft.com/office/2006/metadata/properties" xmlns:ns2="3fc376a6-7dd6-488b-97d3-185ba1a312b8" xmlns:ns3="e1478163-bf3c-43ca-9f3f-1606a2a1b2bb" targetNamespace="http://schemas.microsoft.com/office/2006/metadata/properties" ma:root="true" ma:fieldsID="5c88b5c1d50b2dc5a5925ff2671eaedc" ns2:_="" ns3:_="">
    <xsd:import namespace="3fc376a6-7dd6-488b-97d3-185ba1a312b8"/>
    <xsd:import namespace="e1478163-bf3c-43ca-9f3f-1606a2a1b2b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c376a6-7dd6-488b-97d3-185ba1a312b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Última vez que se compartió por usuario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Última vez que se compartió por hora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478163-bf3c-43ca-9f3f-1606a2a1b2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5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6" nillable="true" ma:displayName="MediaServiceLocation" ma:description="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801A0D6-1BC1-4244-A0ED-98D7A35279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c376a6-7dd6-488b-97d3-185ba1a312b8"/>
    <ds:schemaRef ds:uri="e1478163-bf3c-43ca-9f3f-1606a2a1b2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132315-85E7-4715-9264-D006C1C7D479}">
  <ds:schemaRefs>
    <ds:schemaRef ds:uri="http://www.w3.org/XML/1998/namespace"/>
    <ds:schemaRef ds:uri="http://schemas.microsoft.com/office/2006/metadata/properties"/>
    <ds:schemaRef ds:uri="3fc376a6-7dd6-488b-97d3-185ba1a312b8"/>
    <ds:schemaRef ds:uri="http://schemas.microsoft.com/office/2006/documentManagement/types"/>
    <ds:schemaRef ds:uri="http://purl.org/dc/dcmitype/"/>
    <ds:schemaRef ds:uri="http://purl.org/dc/terms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e1478163-bf3c-43ca-9f3f-1606a2a1b2bb"/>
  </ds:schemaRefs>
</ds:datastoreItem>
</file>

<file path=customXml/itemProps3.xml><?xml version="1.0" encoding="utf-8"?>
<ds:datastoreItem xmlns:ds="http://schemas.openxmlformats.org/officeDocument/2006/customXml" ds:itemID="{67E17DE3-9FEF-4763-A4CA-466E9F9451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Typescript</Template>
  <TotalTime>4396</TotalTime>
  <Words>1900</Words>
  <Application>Microsoft Office PowerPoint</Application>
  <PresentationFormat>Personalizado</PresentationFormat>
  <Paragraphs>371</Paragraphs>
  <Slides>76</Slides>
  <Notes>19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76</vt:i4>
      </vt:variant>
    </vt:vector>
  </HeadingPairs>
  <TitlesOfParts>
    <vt:vector size="83" baseType="lpstr">
      <vt:lpstr>Arial</vt:lpstr>
      <vt:lpstr>Calibri</vt:lpstr>
      <vt:lpstr>Roboto Mono</vt:lpstr>
      <vt:lpstr>Segoe UI</vt:lpstr>
      <vt:lpstr>Segoe UI Light</vt:lpstr>
      <vt:lpstr>Segoe UI Symbol</vt:lpstr>
      <vt:lpstr>ENCAMINA</vt:lpstr>
      <vt:lpstr>Presentación de PowerPoint</vt:lpstr>
      <vt:lpstr>Typescript</vt:lpstr>
      <vt:lpstr>Daniel Corrregidor Coronado</vt:lpstr>
      <vt:lpstr>Agenda</vt:lpstr>
      <vt:lpstr>¿Qué es Typescript?</vt:lpstr>
      <vt:lpstr>¿Qué es TypeScript?</vt:lpstr>
      <vt:lpstr>Cuál son los problemas de JS</vt:lpstr>
      <vt:lpstr>Typescript</vt:lpstr>
      <vt:lpstr>Tsconfig.json</vt:lpstr>
      <vt:lpstr>Tipos 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Como escribir mejores Funciones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Interfaces vs Clases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Crear y Consumir Modulos</vt:lpstr>
      <vt:lpstr>¿Por qué usar Modulos</vt:lpstr>
      <vt:lpstr>Instrucciones de exportar</vt:lpstr>
      <vt:lpstr>Instrucciones de importar </vt:lpstr>
      <vt:lpstr>Importar relativo vs No Relativo</vt:lpstr>
      <vt:lpstr>Hello React !</vt:lpstr>
      <vt:lpstr>React</vt:lpstr>
      <vt:lpstr>React</vt:lpstr>
      <vt:lpstr>Problemas binding two way</vt:lpstr>
      <vt:lpstr>JSX / TSX</vt:lpstr>
      <vt:lpstr>Componente</vt:lpstr>
      <vt:lpstr>Componentes</vt:lpstr>
      <vt:lpstr>Estado y propiedades</vt:lpstr>
      <vt:lpstr>Componente presentación</vt:lpstr>
      <vt:lpstr>Eventos de montaje</vt:lpstr>
      <vt:lpstr>Eventos de actualización</vt:lpstr>
      <vt:lpstr>Eventos de manejo de errores</vt:lpstr>
      <vt:lpstr>Virtual DOM</vt:lpstr>
      <vt:lpstr>Los Componentes tienen propiedades - props</vt:lpstr>
      <vt:lpstr>Los Componentes tienen estado - this.state</vt:lpstr>
      <vt:lpstr>Estado / usando estado en el método render</vt:lpstr>
      <vt:lpstr>Estado / usando estado en el método render</vt:lpstr>
      <vt:lpstr>Estado / usando estado en el método render</vt:lpstr>
      <vt:lpstr>Estado / usando estado en el método render</vt:lpstr>
      <vt:lpstr>Principios de Diseño en React</vt:lpstr>
      <vt:lpstr>Principios de Diseño en React</vt:lpstr>
      <vt:lpstr>Eventos</vt:lpstr>
      <vt:lpstr>Eventos y Handlers</vt:lpstr>
      <vt:lpstr>WorkShopTime</vt:lpstr>
      <vt:lpstr>React Redux</vt:lpstr>
      <vt:lpstr>Intro Redux</vt:lpstr>
      <vt:lpstr>Esquema Redux</vt:lpstr>
      <vt:lpstr>State</vt:lpstr>
      <vt:lpstr>State</vt:lpstr>
      <vt:lpstr>Redux-Thunk</vt:lpstr>
      <vt:lpstr>Llamadas asíncronas</vt:lpstr>
      <vt:lpstr>Middleware</vt:lpstr>
      <vt:lpstr>Flujo síncrono</vt:lpstr>
      <vt:lpstr>Flujo asíncrono</vt:lpstr>
      <vt:lpstr>Cómo se configura</vt:lpstr>
      <vt:lpstr>Recapitulando</vt:lpstr>
      <vt:lpstr>Reglas básicas</vt:lpstr>
      <vt:lpstr>WorkShopTime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Formación Adecco: Typescript</dc:title>
  <dc:creator>Adrián Díaz Cervera</dc:creator>
  <cp:lastModifiedBy>Daniel Corregidor Coronado</cp:lastModifiedBy>
  <cp:revision>28</cp:revision>
  <dcterms:created xsi:type="dcterms:W3CDTF">2018-04-13T09:47:39Z</dcterms:created>
  <dcterms:modified xsi:type="dcterms:W3CDTF">2018-06-15T17:28:22Z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0x0101004EE0CF886673FA469809CB134AEE7295</vt:lpwstr>
  </property>
</Properties>
</file>

<file path=docProps/thumbnail.jpeg>
</file>